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 id="2147483726" r:id="rId2"/>
  </p:sldMasterIdLst>
  <p:notesMasterIdLst>
    <p:notesMasterId r:id="rId15"/>
  </p:notesMasterIdLst>
  <p:sldIdLst>
    <p:sldId id="257" r:id="rId3"/>
    <p:sldId id="258" r:id="rId4"/>
    <p:sldId id="259" r:id="rId5"/>
    <p:sldId id="264" r:id="rId6"/>
    <p:sldId id="262" r:id="rId7"/>
    <p:sldId id="273" r:id="rId8"/>
    <p:sldId id="274" r:id="rId9"/>
    <p:sldId id="263" r:id="rId10"/>
    <p:sldId id="275" r:id="rId11"/>
    <p:sldId id="277" r:id="rId12"/>
    <p:sldId id="260" r:id="rId13"/>
    <p:sldId id="261" r:id="rId14"/>
  </p:sldIdLst>
  <p:sldSz cx="9144000" cy="6858000" type="screen4x3"/>
  <p:notesSz cx="6858000" cy="9144000"/>
  <p:embeddedFontLst>
    <p:embeddedFont>
      <p:font typeface="Acumin Pro" panose="020B0604020202020204" charset="0"/>
      <p:regular r:id="rId16"/>
      <p:bold r:id="rId17"/>
      <p:italic r:id="rId18"/>
      <p:boldItalic r:id="rId19"/>
    </p:embeddedFont>
    <p:embeddedFont>
      <p:font typeface="Acumin Pro ExtraCondensed" panose="020B0604020202020204" charset="0"/>
      <p:regular r:id="rId20"/>
      <p:bold r:id="rId21"/>
      <p:italic r:id="rId22"/>
      <p:boldItalic r:id="rId23"/>
    </p:embeddedFont>
    <p:embeddedFont>
      <p:font typeface="Acumin Pro Semibold" panose="020B0604020202020204" charset="0"/>
      <p:regular r:id="rId24"/>
      <p:bold r:id="rId25"/>
      <p:italic r:id="rId26"/>
      <p:boldItalic r:id="rId27"/>
    </p:embeddedFont>
    <p:embeddedFont>
      <p:font typeface="Acumin Pro SemiCondensed"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3DB61-07E6-4124-A399-7B63FB850C88}" v="5" dt="2022-09-12T21:39:35.980"/>
    <p1510:client id="{9ECF78C7-B076-46D9-B605-67B7DF201F38}" v="12" dt="2022-09-13T12:50:58.826"/>
    <p1510:client id="{F8116571-76D2-4BF2-BF5B-BC2A1B970EAE}" v="630" dt="2022-09-12T21:36:25.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5680"/>
  </p:normalViewPr>
  <p:slideViewPr>
    <p:cSldViewPr snapToGrid="0" snapToObjects="1">
      <p:cViewPr varScale="1">
        <p:scale>
          <a:sx n="62" d="100"/>
          <a:sy n="62" d="100"/>
        </p:scale>
        <p:origin x="1308"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tableStyles" Target="tableStyle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 Allen" userId="ZfBVm4W6OdHfG4AVr/kdjZBzZ0dY4IcB/wz7XbpL/b0=" providerId="None" clId="Web-{8403DB61-07E6-4124-A399-7B63FB850C88}"/>
    <pc:docChg chg="modSld">
      <pc:chgData name="Matthew C Allen" userId="ZfBVm4W6OdHfG4AVr/kdjZBzZ0dY4IcB/wz7XbpL/b0=" providerId="None" clId="Web-{8403DB61-07E6-4124-A399-7B63FB850C88}" dt="2022-09-12T21:39:35.980" v="4" actId="14100"/>
      <pc:docMkLst>
        <pc:docMk/>
      </pc:docMkLst>
      <pc:sldChg chg="modSp">
        <pc:chgData name="Matthew C Allen" userId="ZfBVm4W6OdHfG4AVr/kdjZBzZ0dY4IcB/wz7XbpL/b0=" providerId="None" clId="Web-{8403DB61-07E6-4124-A399-7B63FB850C88}" dt="2022-09-12T21:39:35.980" v="4" actId="14100"/>
        <pc:sldMkLst>
          <pc:docMk/>
          <pc:sldMk cId="1865342337" sldId="277"/>
        </pc:sldMkLst>
        <pc:spChg chg="mod">
          <ac:chgData name="Matthew C Allen" userId="ZfBVm4W6OdHfG4AVr/kdjZBzZ0dY4IcB/wz7XbpL/b0=" providerId="None" clId="Web-{8403DB61-07E6-4124-A399-7B63FB850C88}" dt="2022-09-12T21:39:35.980" v="4" actId="14100"/>
          <ac:spMkLst>
            <pc:docMk/>
            <pc:sldMk cId="1865342337" sldId="277"/>
            <ac:spMk id="2" creationId="{1C6DAED2-C73D-2443-84E6-FD89A1066655}"/>
          </ac:spMkLst>
        </pc:spChg>
      </pc:sldChg>
    </pc:docChg>
  </pc:docChgLst>
  <pc:docChgLst>
    <pc:chgData name="Haugen, Mark R" userId="0adefa4f-f103-4cdf-946e-d378250aab08" providerId="ADAL" clId="{9ECF78C7-B076-46D9-B605-67B7DF201F38}"/>
    <pc:docChg chg="modSld">
      <pc:chgData name="Haugen, Mark R" userId="0adefa4f-f103-4cdf-946e-d378250aab08" providerId="ADAL" clId="{9ECF78C7-B076-46D9-B605-67B7DF201F38}" dt="2022-09-13T12:50:58.826" v="1"/>
      <pc:docMkLst>
        <pc:docMk/>
      </pc:docMkLst>
      <pc:sldChg chg="modAnim">
        <pc:chgData name="Haugen, Mark R" userId="0adefa4f-f103-4cdf-946e-d378250aab08" providerId="ADAL" clId="{9ECF78C7-B076-46D9-B605-67B7DF201F38}" dt="2022-09-13T12:50:54.420" v="0"/>
        <pc:sldMkLst>
          <pc:docMk/>
          <pc:sldMk cId="3126916934" sldId="263"/>
        </pc:sldMkLst>
      </pc:sldChg>
      <pc:sldChg chg="modAnim">
        <pc:chgData name="Haugen, Mark R" userId="0adefa4f-f103-4cdf-946e-d378250aab08" providerId="ADAL" clId="{9ECF78C7-B076-46D9-B605-67B7DF201F38}" dt="2022-09-13T12:50:58.826" v="1"/>
        <pc:sldMkLst>
          <pc:docMk/>
          <pc:sldMk cId="693236948" sldId="275"/>
        </pc:sldMkLst>
      </pc:sldChg>
    </pc:docChg>
  </pc:docChgLst>
  <pc:docChgLst>
    <pc:chgData name="Mark R Haugen" userId="0adefa4f-f103-4cdf-946e-d378250aab08" providerId="ADAL" clId="{9ECF78C7-B076-46D9-B605-67B7DF201F38}"/>
    <pc:docChg chg="delSld modSld">
      <pc:chgData name="Mark R Haugen" userId="0adefa4f-f103-4cdf-946e-d378250aab08" providerId="ADAL" clId="{9ECF78C7-B076-46D9-B605-67B7DF201F38}" dt="2022-09-12T19:08:10.290" v="25" actId="1076"/>
      <pc:docMkLst>
        <pc:docMk/>
      </pc:docMkLst>
      <pc:sldChg chg="modSp del mod">
        <pc:chgData name="Mark R Haugen" userId="0adefa4f-f103-4cdf-946e-d378250aab08" providerId="ADAL" clId="{9ECF78C7-B076-46D9-B605-67B7DF201F38}" dt="2022-09-12T19:08:01.538" v="24" actId="1076"/>
        <pc:sldMkLst>
          <pc:docMk/>
          <pc:sldMk cId="3580699963" sldId="260"/>
        </pc:sldMkLst>
        <pc:spChg chg="mod">
          <ac:chgData name="Mark R Haugen" userId="0adefa4f-f103-4cdf-946e-d378250aab08" providerId="ADAL" clId="{9ECF78C7-B076-46D9-B605-67B7DF201F38}" dt="2022-09-12T19:08:01.538" v="24" actId="1076"/>
          <ac:spMkLst>
            <pc:docMk/>
            <pc:sldMk cId="3580699963" sldId="260"/>
            <ac:spMk id="2" creationId="{157B785B-7419-6444-8F7C-456DADFC9CDE}"/>
          </ac:spMkLst>
        </pc:spChg>
      </pc:sldChg>
      <pc:sldChg chg="modSp del mod">
        <pc:chgData name="Mark R Haugen" userId="0adefa4f-f103-4cdf-946e-d378250aab08" providerId="ADAL" clId="{9ECF78C7-B076-46D9-B605-67B7DF201F38}" dt="2022-09-12T19:07:56.068" v="23" actId="1076"/>
        <pc:sldMkLst>
          <pc:docMk/>
          <pc:sldMk cId="4190048100" sldId="261"/>
        </pc:sldMkLst>
        <pc:spChg chg="mod">
          <ac:chgData name="Mark R Haugen" userId="0adefa4f-f103-4cdf-946e-d378250aab08" providerId="ADAL" clId="{9ECF78C7-B076-46D9-B605-67B7DF201F38}" dt="2022-09-12T19:07:56.068" v="23" actId="1076"/>
          <ac:spMkLst>
            <pc:docMk/>
            <pc:sldMk cId="4190048100" sldId="261"/>
            <ac:spMk id="2" creationId="{157B785B-7419-6444-8F7C-456DADFC9CDE}"/>
          </ac:spMkLst>
        </pc:spChg>
      </pc:sldChg>
      <pc:sldChg chg="modSp mod modAnim">
        <pc:chgData name="Mark R Haugen" userId="0adefa4f-f103-4cdf-946e-d378250aab08" providerId="ADAL" clId="{9ECF78C7-B076-46D9-B605-67B7DF201F38}" dt="2022-09-12T19:05:46.638" v="22" actId="20577"/>
        <pc:sldMkLst>
          <pc:docMk/>
          <pc:sldMk cId="3126916934" sldId="263"/>
        </pc:sldMkLst>
        <pc:spChg chg="mod">
          <ac:chgData name="Mark R Haugen" userId="0adefa4f-f103-4cdf-946e-d378250aab08" providerId="ADAL" clId="{9ECF78C7-B076-46D9-B605-67B7DF201F38}" dt="2022-09-12T19:01:43.642" v="14" actId="14100"/>
          <ac:spMkLst>
            <pc:docMk/>
            <pc:sldMk cId="3126916934" sldId="263"/>
            <ac:spMk id="2" creationId="{157B785B-7419-6444-8F7C-456DADFC9CDE}"/>
          </ac:spMkLst>
        </pc:spChg>
        <pc:spChg chg="mod">
          <ac:chgData name="Mark R Haugen" userId="0adefa4f-f103-4cdf-946e-d378250aab08" providerId="ADAL" clId="{9ECF78C7-B076-46D9-B605-67B7DF201F38}" dt="2022-09-12T19:05:46.638" v="22" actId="20577"/>
          <ac:spMkLst>
            <pc:docMk/>
            <pc:sldMk cId="3126916934" sldId="263"/>
            <ac:spMk id="3" creationId="{D0F9F2F6-CD57-F990-9783-68A775C4A206}"/>
          </ac:spMkLst>
        </pc:spChg>
      </pc:sldChg>
      <pc:sldChg chg="del">
        <pc:chgData name="Mark R Haugen" userId="0adefa4f-f103-4cdf-946e-d378250aab08" providerId="ADAL" clId="{9ECF78C7-B076-46D9-B605-67B7DF201F38}" dt="2022-09-12T18:57:54.811" v="1"/>
        <pc:sldMkLst>
          <pc:docMk/>
          <pc:sldMk cId="693236948" sldId="265"/>
        </pc:sldMkLst>
      </pc:sldChg>
      <pc:sldChg chg="del">
        <pc:chgData name="Mark R Haugen" userId="0adefa4f-f103-4cdf-946e-d378250aab08" providerId="ADAL" clId="{9ECF78C7-B076-46D9-B605-67B7DF201F38}" dt="2022-09-12T18:57:54.811" v="1"/>
        <pc:sldMkLst>
          <pc:docMk/>
          <pc:sldMk cId="3623823879" sldId="266"/>
        </pc:sldMkLst>
      </pc:sldChg>
      <pc:sldChg chg="del">
        <pc:chgData name="Mark R Haugen" userId="0adefa4f-f103-4cdf-946e-d378250aab08" providerId="ADAL" clId="{9ECF78C7-B076-46D9-B605-67B7DF201F38}" dt="2022-09-12T18:57:53.491" v="0"/>
        <pc:sldMkLst>
          <pc:docMk/>
          <pc:sldMk cId="1977536812" sldId="267"/>
        </pc:sldMkLst>
      </pc:sldChg>
      <pc:sldChg chg="del">
        <pc:chgData name="Mark R Haugen" userId="0adefa4f-f103-4cdf-946e-d378250aab08" providerId="ADAL" clId="{9ECF78C7-B076-46D9-B605-67B7DF201F38}" dt="2022-09-12T18:57:53.491" v="0"/>
        <pc:sldMkLst>
          <pc:docMk/>
          <pc:sldMk cId="4140549577" sldId="268"/>
        </pc:sldMkLst>
      </pc:sldChg>
      <pc:sldChg chg="del">
        <pc:chgData name="Mark R Haugen" userId="0adefa4f-f103-4cdf-946e-d378250aab08" providerId="ADAL" clId="{9ECF78C7-B076-46D9-B605-67B7DF201F38}" dt="2022-09-12T18:57:53.491" v="0"/>
        <pc:sldMkLst>
          <pc:docMk/>
          <pc:sldMk cId="4103291191" sldId="269"/>
        </pc:sldMkLst>
      </pc:sldChg>
      <pc:sldChg chg="del">
        <pc:chgData name="Mark R Haugen" userId="0adefa4f-f103-4cdf-946e-d378250aab08" providerId="ADAL" clId="{9ECF78C7-B076-46D9-B605-67B7DF201F38}" dt="2022-09-12T18:57:53.491" v="0"/>
        <pc:sldMkLst>
          <pc:docMk/>
          <pc:sldMk cId="276197678" sldId="270"/>
        </pc:sldMkLst>
      </pc:sldChg>
      <pc:sldChg chg="modSp mod">
        <pc:chgData name="Mark R Haugen" userId="0adefa4f-f103-4cdf-946e-d378250aab08" providerId="ADAL" clId="{9ECF78C7-B076-46D9-B605-67B7DF201F38}" dt="2022-09-12T19:04:19.808" v="15" actId="255"/>
        <pc:sldMkLst>
          <pc:docMk/>
          <pc:sldMk cId="3337630373" sldId="273"/>
        </pc:sldMkLst>
        <pc:spChg chg="mod">
          <ac:chgData name="Mark R Haugen" userId="0adefa4f-f103-4cdf-946e-d378250aab08" providerId="ADAL" clId="{9ECF78C7-B076-46D9-B605-67B7DF201F38}" dt="2022-09-12T19:04:19.808" v="15" actId="255"/>
          <ac:spMkLst>
            <pc:docMk/>
            <pc:sldMk cId="3337630373" sldId="273"/>
            <ac:spMk id="2" creationId="{1C6DAED2-C73D-2443-84E6-FD89A1066655}"/>
          </ac:spMkLst>
        </pc:spChg>
      </pc:sldChg>
      <pc:sldChg chg="modSp mod">
        <pc:chgData name="Mark R Haugen" userId="0adefa4f-f103-4cdf-946e-d378250aab08" providerId="ADAL" clId="{9ECF78C7-B076-46D9-B605-67B7DF201F38}" dt="2022-09-12T19:04:50.292" v="20" actId="20577"/>
        <pc:sldMkLst>
          <pc:docMk/>
          <pc:sldMk cId="2114450961" sldId="274"/>
        </pc:sldMkLst>
        <pc:spChg chg="mod">
          <ac:chgData name="Mark R Haugen" userId="0adefa4f-f103-4cdf-946e-d378250aab08" providerId="ADAL" clId="{9ECF78C7-B076-46D9-B605-67B7DF201F38}" dt="2022-09-12T18:59:50.601" v="7" actId="1076"/>
          <ac:spMkLst>
            <pc:docMk/>
            <pc:sldMk cId="2114450961" sldId="274"/>
            <ac:spMk id="2" creationId="{157B785B-7419-6444-8F7C-456DADFC9CDE}"/>
          </ac:spMkLst>
        </pc:spChg>
        <pc:spChg chg="mod">
          <ac:chgData name="Mark R Haugen" userId="0adefa4f-f103-4cdf-946e-d378250aab08" providerId="ADAL" clId="{9ECF78C7-B076-46D9-B605-67B7DF201F38}" dt="2022-09-12T19:04:50.292" v="20" actId="20577"/>
          <ac:spMkLst>
            <pc:docMk/>
            <pc:sldMk cId="2114450961" sldId="274"/>
            <ac:spMk id="3" creationId="{2DA9CE82-6000-E786-2FB0-519F2C62ADF2}"/>
          </ac:spMkLst>
        </pc:spChg>
      </pc:sldChg>
      <pc:sldChg chg="modSp mod">
        <pc:chgData name="Mark R Haugen" userId="0adefa4f-f103-4cdf-946e-d378250aab08" providerId="ADAL" clId="{9ECF78C7-B076-46D9-B605-67B7DF201F38}" dt="2022-09-12T19:01:16.138" v="12" actId="1076"/>
        <pc:sldMkLst>
          <pc:docMk/>
          <pc:sldMk cId="693236948" sldId="275"/>
        </pc:sldMkLst>
        <pc:spChg chg="mod">
          <ac:chgData name="Mark R Haugen" userId="0adefa4f-f103-4cdf-946e-d378250aab08" providerId="ADAL" clId="{9ECF78C7-B076-46D9-B605-67B7DF201F38}" dt="2022-09-12T18:59:30.714" v="6" actId="1076"/>
          <ac:spMkLst>
            <pc:docMk/>
            <pc:sldMk cId="693236948" sldId="275"/>
            <ac:spMk id="2" creationId="{157B785B-7419-6444-8F7C-456DADFC9CDE}"/>
          </ac:spMkLst>
        </pc:spChg>
        <pc:spChg chg="mod">
          <ac:chgData name="Mark R Haugen" userId="0adefa4f-f103-4cdf-946e-d378250aab08" providerId="ADAL" clId="{9ECF78C7-B076-46D9-B605-67B7DF201F38}" dt="2022-09-12T19:01:16.138" v="12" actId="1076"/>
          <ac:spMkLst>
            <pc:docMk/>
            <pc:sldMk cId="693236948" sldId="275"/>
            <ac:spMk id="3" creationId="{EF48446C-690D-6D6A-14C3-DE30A708D40B}"/>
          </ac:spMkLst>
        </pc:spChg>
      </pc:sldChg>
      <pc:sldChg chg="modSp del mod">
        <pc:chgData name="Mark R Haugen" userId="0adefa4f-f103-4cdf-946e-d378250aab08" providerId="ADAL" clId="{9ECF78C7-B076-46D9-B605-67B7DF201F38}" dt="2022-09-12T19:08:10.290" v="25" actId="1076"/>
        <pc:sldMkLst>
          <pc:docMk/>
          <pc:sldMk cId="3623823879" sldId="276"/>
        </pc:sldMkLst>
        <pc:spChg chg="mod">
          <ac:chgData name="Mark R Haugen" userId="0adefa4f-f103-4cdf-946e-d378250aab08" providerId="ADAL" clId="{9ECF78C7-B076-46D9-B605-67B7DF201F38}" dt="2022-09-12T19:08:10.290" v="25" actId="1076"/>
          <ac:spMkLst>
            <pc:docMk/>
            <pc:sldMk cId="3623823879" sldId="276"/>
            <ac:spMk id="2" creationId="{157B785B-7419-6444-8F7C-456DADFC9CDE}"/>
          </ac:spMkLst>
        </pc:spChg>
      </pc:sldChg>
    </pc:docChg>
  </pc:docChgLst>
  <pc:docChgLst>
    <pc:chgData name="Matthew C Allen" userId="ZfBVm4W6OdHfG4AVr/kdjZBzZ0dY4IcB/wz7XbpL/b0=" providerId="None" clId="Web-{F8116571-76D2-4BF2-BF5B-BC2A1B970EAE}"/>
    <pc:docChg chg="addSld delSld modSld sldOrd">
      <pc:chgData name="Matthew C Allen" userId="ZfBVm4W6OdHfG4AVr/kdjZBzZ0dY4IcB/wz7XbpL/b0=" providerId="None" clId="Web-{F8116571-76D2-4BF2-BF5B-BC2A1B970EAE}" dt="2022-09-12T21:36:23.077" v="1209" actId="20577"/>
      <pc:docMkLst>
        <pc:docMk/>
      </pc:docMkLst>
      <pc:sldChg chg="addSp modSp ord modNotes">
        <pc:chgData name="Matthew C Allen" userId="ZfBVm4W6OdHfG4AVr/kdjZBzZ0dY4IcB/wz7XbpL/b0=" providerId="None" clId="Web-{F8116571-76D2-4BF2-BF5B-BC2A1B970EAE}" dt="2022-09-12T21:23:08.124" v="635"/>
        <pc:sldMkLst>
          <pc:docMk/>
          <pc:sldMk cId="3580699963" sldId="260"/>
        </pc:sldMkLst>
        <pc:spChg chg="mod">
          <ac:chgData name="Matthew C Allen" userId="ZfBVm4W6OdHfG4AVr/kdjZBzZ0dY4IcB/wz7XbpL/b0=" providerId="None" clId="Web-{F8116571-76D2-4BF2-BF5B-BC2A1B970EAE}" dt="2022-09-12T21:15:15.098" v="247" actId="20577"/>
          <ac:spMkLst>
            <pc:docMk/>
            <pc:sldMk cId="3580699963" sldId="260"/>
            <ac:spMk id="2" creationId="{157B785B-7419-6444-8F7C-456DADFC9CDE}"/>
          </ac:spMkLst>
        </pc:spChg>
        <pc:picChg chg="add mod">
          <ac:chgData name="Matthew C Allen" userId="ZfBVm4W6OdHfG4AVr/kdjZBzZ0dY4IcB/wz7XbpL/b0=" providerId="None" clId="Web-{F8116571-76D2-4BF2-BF5B-BC2A1B970EAE}" dt="2022-09-12T21:01:01.222" v="47" actId="1076"/>
          <ac:picMkLst>
            <pc:docMk/>
            <pc:sldMk cId="3580699963" sldId="260"/>
            <ac:picMk id="3" creationId="{88BEEE4C-7272-0624-B22B-5FFBEFBD8483}"/>
          </ac:picMkLst>
        </pc:picChg>
      </pc:sldChg>
      <pc:sldChg chg="addSp modSp modNotes">
        <pc:chgData name="Matthew C Allen" userId="ZfBVm4W6OdHfG4AVr/kdjZBzZ0dY4IcB/wz7XbpL/b0=" providerId="None" clId="Web-{F8116571-76D2-4BF2-BF5B-BC2A1B970EAE}" dt="2022-09-12T21:36:23.077" v="1209" actId="20577"/>
        <pc:sldMkLst>
          <pc:docMk/>
          <pc:sldMk cId="4190048100" sldId="261"/>
        </pc:sldMkLst>
        <pc:spChg chg="mod">
          <ac:chgData name="Matthew C Allen" userId="ZfBVm4W6OdHfG4AVr/kdjZBzZ0dY4IcB/wz7XbpL/b0=" providerId="None" clId="Web-{F8116571-76D2-4BF2-BF5B-BC2A1B970EAE}" dt="2022-09-12T21:15:06.598" v="241" actId="20577"/>
          <ac:spMkLst>
            <pc:docMk/>
            <pc:sldMk cId="4190048100" sldId="261"/>
            <ac:spMk id="2" creationId="{157B785B-7419-6444-8F7C-456DADFC9CDE}"/>
          </ac:spMkLst>
        </pc:spChg>
        <pc:spChg chg="add mod">
          <ac:chgData name="Matthew C Allen" userId="ZfBVm4W6OdHfG4AVr/kdjZBzZ0dY4IcB/wz7XbpL/b0=" providerId="None" clId="Web-{F8116571-76D2-4BF2-BF5B-BC2A1B970EAE}" dt="2022-09-12T21:36:23.077" v="1209" actId="20577"/>
          <ac:spMkLst>
            <pc:docMk/>
            <pc:sldMk cId="4190048100" sldId="261"/>
            <ac:spMk id="4" creationId="{6196D65C-8F71-8AB9-E694-9C58CD82B1D9}"/>
          </ac:spMkLst>
        </pc:spChg>
        <pc:picChg chg="add mod">
          <ac:chgData name="Matthew C Allen" userId="ZfBVm4W6OdHfG4AVr/kdjZBzZ0dY4IcB/wz7XbpL/b0=" providerId="None" clId="Web-{F8116571-76D2-4BF2-BF5B-BC2A1B970EAE}" dt="2022-09-12T21:27:28.082" v="740" actId="1076"/>
          <ac:picMkLst>
            <pc:docMk/>
            <pc:sldMk cId="4190048100" sldId="261"/>
            <ac:picMk id="3" creationId="{1C81752E-65F3-FC4C-1B9E-DAC161EC815E}"/>
          </ac:picMkLst>
        </pc:picChg>
      </pc:sldChg>
      <pc:sldChg chg="addSp delSp modSp del">
        <pc:chgData name="Matthew C Allen" userId="ZfBVm4W6OdHfG4AVr/kdjZBzZ0dY4IcB/wz7XbpL/b0=" providerId="None" clId="Web-{F8116571-76D2-4BF2-BF5B-BC2A1B970EAE}" dt="2022-09-12T21:26:14.018" v="683"/>
        <pc:sldMkLst>
          <pc:docMk/>
          <pc:sldMk cId="3623823879" sldId="276"/>
        </pc:sldMkLst>
        <pc:spChg chg="add del mod">
          <ac:chgData name="Matthew C Allen" userId="ZfBVm4W6OdHfG4AVr/kdjZBzZ0dY4IcB/wz7XbpL/b0=" providerId="None" clId="Web-{F8116571-76D2-4BF2-BF5B-BC2A1B970EAE}" dt="2022-09-12T21:13:52.769" v="228"/>
          <ac:spMkLst>
            <pc:docMk/>
            <pc:sldMk cId="3623823879" sldId="276"/>
            <ac:spMk id="3" creationId="{467C699E-94E5-13D4-9DAF-EB989CD399E2}"/>
          </ac:spMkLst>
        </pc:spChg>
      </pc:sldChg>
      <pc:sldChg chg="modSp add ord replId">
        <pc:chgData name="Matthew C Allen" userId="ZfBVm4W6OdHfG4AVr/kdjZBzZ0dY4IcB/wz7XbpL/b0=" providerId="None" clId="Web-{F8116571-76D2-4BF2-BF5B-BC2A1B970EAE}" dt="2022-09-12T20:59:32.032" v="43" actId="20577"/>
        <pc:sldMkLst>
          <pc:docMk/>
          <pc:sldMk cId="1865342337" sldId="277"/>
        </pc:sldMkLst>
        <pc:spChg chg="mod">
          <ac:chgData name="Matthew C Allen" userId="ZfBVm4W6OdHfG4AVr/kdjZBzZ0dY4IcB/wz7XbpL/b0=" providerId="None" clId="Web-{F8116571-76D2-4BF2-BF5B-BC2A1B970EAE}" dt="2022-09-12T20:59:32.032" v="43" actId="20577"/>
          <ac:spMkLst>
            <pc:docMk/>
            <pc:sldMk cId="1865342337" sldId="277"/>
            <ac:spMk id="2" creationId="{1C6DAED2-C73D-2443-84E6-FD89A1066655}"/>
          </ac:spMkLst>
        </pc:spChg>
        <pc:spChg chg="mod">
          <ac:chgData name="Matthew C Allen" userId="ZfBVm4W6OdHfG4AVr/kdjZBzZ0dY4IcB/wz7XbpL/b0=" providerId="None" clId="Web-{F8116571-76D2-4BF2-BF5B-BC2A1B970EAE}" dt="2022-09-12T20:59:03.985" v="19" actId="20577"/>
          <ac:spMkLst>
            <pc:docMk/>
            <pc:sldMk cId="1865342337" sldId="277"/>
            <ac:spMk id="3" creationId="{4021E30B-3F73-3D4B-B22E-DFCD13F098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gives a big picture overview of the </a:t>
            </a:r>
            <a:r>
              <a:rPr lang="en-US" dirty="0" err="1">
                <a:cs typeface="Calibri"/>
              </a:rPr>
              <a:t>PLaCE</a:t>
            </a:r>
            <a:r>
              <a:rPr lang="en-US" dirty="0">
                <a:cs typeface="Calibri"/>
              </a:rPr>
              <a:t> program:</a:t>
            </a:r>
          </a:p>
          <a:p>
            <a:endParaRPr lang="en-US" b="1" dirty="0"/>
          </a:p>
          <a:p>
            <a:r>
              <a:rPr lang="en-US" b="1" dirty="0"/>
              <a:t>Mission and Goals: </a:t>
            </a:r>
            <a:r>
              <a:rPr lang="en-US" dirty="0" err="1"/>
              <a:t>PLaCE</a:t>
            </a:r>
            <a:r>
              <a:rPr lang="en-US" dirty="0"/>
              <a:t> promotes internationalization at Purdue. Purdue attracts many international students, and we see language and cultural differences as opportunities to enrich and enhance the quality of a Purdue degree for all students, Our specific mission is to help international students advance their English language proficiency and intercultural competence so that they can take full advantage of the educational opportunities available at Purdue. </a:t>
            </a:r>
            <a:r>
              <a:rPr lang="en-US" dirty="0" err="1"/>
              <a:t>PLaCE</a:t>
            </a:r>
            <a:r>
              <a:rPr lang="en-US" dirty="0"/>
              <a:t> has enrolled over 9,000 students from across the university in English language courses since the program started in August 2014.</a:t>
            </a:r>
            <a:endParaRPr lang="en-US">
              <a:cs typeface="Calibri"/>
            </a:endParaRPr>
          </a:p>
          <a:p>
            <a:endParaRPr lang="en-US" dirty="0">
              <a:cs typeface="Calibri"/>
            </a:endParaRPr>
          </a:p>
          <a:p>
            <a:r>
              <a:rPr lang="en-US" b="1" dirty="0"/>
              <a:t>Foundational Course Sequence of English 110 and 111</a:t>
            </a:r>
            <a:endParaRPr lang="en-US" dirty="0"/>
          </a:p>
          <a:p>
            <a:pPr algn="just"/>
            <a:r>
              <a:rPr lang="en-US" dirty="0">
                <a:cs typeface="Calibri"/>
              </a:rPr>
              <a:t>(see next slide)</a:t>
            </a:r>
          </a:p>
          <a:p>
            <a:pPr algn="just"/>
            <a:endParaRPr lang="en-US" dirty="0"/>
          </a:p>
          <a:p>
            <a:r>
              <a:rPr lang="en-US" b="1" dirty="0"/>
              <a:t>Short Courses on Specific Language Skills</a:t>
            </a:r>
            <a:endParaRPr lang="en-US" dirty="0">
              <a:cs typeface="Calibri"/>
            </a:endParaRPr>
          </a:p>
          <a:p>
            <a:pPr algn="just"/>
            <a:r>
              <a:rPr lang="en-US" dirty="0">
                <a:cs typeface="Calibri"/>
              </a:rPr>
              <a:t>(see next slide)</a:t>
            </a:r>
          </a:p>
          <a:p>
            <a:pPr algn="just"/>
            <a:endParaRPr lang="en-US" b="1" i="1" dirty="0"/>
          </a:p>
          <a:p>
            <a:pPr algn="just"/>
            <a:r>
              <a:rPr lang="en-US" b="1" dirty="0"/>
              <a:t>Outreach and Support for English Language Issues on Campus</a:t>
            </a:r>
            <a:endParaRPr lang="en-US" dirty="0">
              <a:cs typeface="Calibri"/>
            </a:endParaRPr>
          </a:p>
          <a:p>
            <a:pPr algn="just"/>
            <a:r>
              <a:rPr lang="en-US" dirty="0"/>
              <a:t>Because of our expertise and experience with English language learning and international students, </a:t>
            </a:r>
            <a:r>
              <a:rPr lang="en-US" dirty="0" err="1"/>
              <a:t>PLaCE</a:t>
            </a:r>
            <a:r>
              <a:rPr lang="en-US" dirty="0"/>
              <a:t> works with members of the campus community, including consulting on issues related to English as a second language, adaptation for international students to the U.S., and presentations and workshops for student groups about </a:t>
            </a:r>
            <a:r>
              <a:rPr lang="en-US" dirty="0" err="1"/>
              <a:t>PLaCE</a:t>
            </a:r>
            <a:r>
              <a:rPr lang="en-US" dirty="0"/>
              <a:t> classes and on topics related to language and culture. </a:t>
            </a:r>
            <a:r>
              <a:rPr lang="en-US" dirty="0" err="1"/>
              <a:t>PLaCE</a:t>
            </a:r>
            <a:r>
              <a:rPr lang="en-US" dirty="0"/>
              <a:t> staff have worked with faculty and students in the Purdue Polytechnic, Statistics, Philosophy, and Engineering.</a:t>
            </a:r>
            <a:endParaRPr lang="en-US" dirty="0">
              <a:cs typeface="Calibri"/>
            </a:endParaRPr>
          </a:p>
          <a:p>
            <a:pPr algn="just"/>
            <a:endParaRPr lang="en-US" b="1" dirty="0"/>
          </a:p>
          <a:p>
            <a:pPr algn="just"/>
            <a:r>
              <a:rPr lang="en-US" b="1" dirty="0"/>
              <a:t>English Language Institutes and International Partnerships</a:t>
            </a:r>
            <a:endParaRPr lang="en-US" dirty="0">
              <a:cs typeface="Calibri"/>
            </a:endParaRPr>
          </a:p>
          <a:p>
            <a:pPr algn="just"/>
            <a:r>
              <a:rPr lang="en-US" dirty="0" err="1"/>
              <a:t>PLaCE</a:t>
            </a:r>
            <a:r>
              <a:rPr lang="en-US" dirty="0"/>
              <a:t> develops and delivers revenue-generating English language institutes and summer programs in conjunction with campus partners, including the Department of Philosophy, Colombia Purdue Initiative, and Global Engineering Programs. Members of </a:t>
            </a:r>
            <a:r>
              <a:rPr lang="en-US" dirty="0" err="1"/>
              <a:t>PLaCE</a:t>
            </a:r>
            <a:r>
              <a:rPr lang="en-US" dirty="0"/>
              <a:t> staff have also worked in Haiti and Colombia on projects related to English-language teaching, learning, and assessment.</a:t>
            </a:r>
            <a:endParaRPr lang="en-US" dirty="0">
              <a:cs typeface="Calibri"/>
            </a:endParaRPr>
          </a:p>
          <a:p>
            <a:pPr algn="just"/>
            <a:endParaRPr lang="en-US" dirty="0">
              <a:cs typeface="Calibri"/>
            </a:endParaRPr>
          </a:p>
          <a:p>
            <a:r>
              <a:rPr lang="en-US" b="1" dirty="0"/>
              <a:t>Program Evaluation of Evaluation and Assessment of Learning</a:t>
            </a:r>
            <a:endParaRPr lang="en-US" dirty="0"/>
          </a:p>
          <a:p>
            <a:pPr algn="just"/>
            <a:r>
              <a:rPr lang="en-US" dirty="0" err="1"/>
              <a:t>PLaCE</a:t>
            </a:r>
            <a:r>
              <a:rPr lang="en-US" dirty="0"/>
              <a:t> conducts ongoing evaluation on the effectiveness of learning and teaching within the program. One of our major instruments is the ACE-In. The Assessment of College English–International (ACE-In) is an Internet-based, post-admission test of English proficiency for international English as a Second Language (ESL) undergraduate students at Purdue University.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88F3A2B-14A6-8F47-B753-A658CA12576A}" type="slidenum">
              <a:rPr lang="en-US" smtClean="0"/>
              <a:t>11</a:t>
            </a:fld>
            <a:endParaRPr lang="en-US"/>
          </a:p>
        </p:txBody>
      </p:sp>
    </p:spTree>
    <p:extLst>
      <p:ext uri="{BB962C8B-B14F-4D97-AF65-F5344CB8AC3E}">
        <p14:creationId xmlns:p14="http://schemas.microsoft.com/office/powerpoint/2010/main" val="91903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English 110 and English 111, “American Language and Culture for International Students I &amp; II,”</a:t>
            </a:r>
            <a:r>
              <a:rPr lang="en-US" dirty="0"/>
              <a:t> are designed for students who were educated outside of U.S. school systems and who learned English as a second or foreign language. In these courses, students build a strong foundation of university-level language, communication, and intercultural knowledge and skills, as well as academic thinking and learning skills, so that they can fully participate in the life of the university. The courses provide a balanced, developmental approach to learning by integrating a range of topics and activities into an engaging curriculum focused on academic skills, language skills, and intercultural competence.</a:t>
            </a:r>
            <a:endParaRPr lang="en-US" dirty="0">
              <a:cs typeface="Calibri" panose="020F0502020204030204"/>
            </a:endParaRPr>
          </a:p>
          <a:p>
            <a:pPr algn="just"/>
            <a:r>
              <a:rPr lang="en-US" dirty="0">
                <a:cs typeface="Calibri" panose="020F0502020204030204"/>
              </a:rPr>
              <a:t>English 110 is </a:t>
            </a:r>
            <a:r>
              <a:rPr lang="en-US" b="1" dirty="0"/>
              <a:t>approved to meet the foundational learning outcomes for Human Cultures: Humanities (HUM).</a:t>
            </a:r>
            <a:endParaRPr lang="en-US" dirty="0"/>
          </a:p>
          <a:p>
            <a:pPr algn="just"/>
            <a:endParaRPr lang="en-US" b="1" dirty="0"/>
          </a:p>
          <a:p>
            <a:pPr algn="just"/>
            <a:r>
              <a:rPr lang="en-US" b="1" i="1" dirty="0"/>
              <a:t>Enrollment</a:t>
            </a:r>
            <a:r>
              <a:rPr lang="en-US" i="1" dirty="0"/>
              <a:t>: </a:t>
            </a:r>
            <a:r>
              <a:rPr lang="en-US" i="1" dirty="0" err="1"/>
              <a:t>PLaCE</a:t>
            </a:r>
            <a:r>
              <a:rPr lang="en-US" i="1" dirty="0"/>
              <a:t> identifies matriculated international undergraduate students who will benefit from additional English language support, based on their English language proficiency scores for admission (i.e., TOEFL iBT Total score of 100 or less, IELTS Overall score of 7.5 or less, or DET score of 125 or less) and enrolls these students in ENGL 110 and ENGL 111 as a prerequisite for Written Communication courses (e.g., ENGL 106 INTL, ENGL 106, SCLA 101).</a:t>
            </a:r>
            <a:endParaRPr lang="en-US" dirty="0"/>
          </a:p>
          <a:p>
            <a:pPr marL="171450" indent="-171450">
              <a:buFont typeface="Arial"/>
              <a:buChar char="•"/>
            </a:pPr>
            <a:r>
              <a:rPr lang="en-US" i="1" dirty="0"/>
              <a:t>Average number of new admits each fall</a:t>
            </a:r>
            <a:r>
              <a:rPr lang="en-US" dirty="0"/>
              <a:t>: 462 students</a:t>
            </a:r>
            <a:endParaRPr lang="en-US" dirty="0">
              <a:cs typeface="Calibri" panose="020F0502020204030204"/>
            </a:endParaRPr>
          </a:p>
          <a:p>
            <a:pPr marL="171450" indent="-171450">
              <a:buFont typeface="Arial"/>
              <a:buChar char="•"/>
            </a:pPr>
            <a:r>
              <a:rPr lang="en-US" i="1" dirty="0"/>
              <a:t>Top enrollment by college</a:t>
            </a:r>
            <a:r>
              <a:rPr lang="en-US" dirty="0"/>
              <a:t>: Engineering, Science, Polytechnic, Liberal Arts, Exploratory Studies</a:t>
            </a:r>
            <a:endParaRPr lang="en-US" dirty="0">
              <a:cs typeface="Calibri"/>
            </a:endParaRPr>
          </a:p>
          <a:p>
            <a:endParaRPr lang="en-US" dirty="0">
              <a:cs typeface="Calibri"/>
            </a:endParaRPr>
          </a:p>
          <a:p>
            <a:endParaRPr lang="en-US" dirty="0">
              <a:cs typeface="Calibri"/>
            </a:endParaRPr>
          </a:p>
          <a:p>
            <a:r>
              <a:rPr lang="en-US" b="1" dirty="0"/>
              <a:t>Short Courses</a:t>
            </a:r>
            <a:r>
              <a:rPr lang="en-US" dirty="0"/>
              <a:t>—Six-week, non-credit classes open to all international students for specific language skills. Primary audience is graduate students, to give them targeted instruction and scheduling flexibility. We offer a "menu" of courses that</a:t>
            </a:r>
            <a:r>
              <a:rPr lang="en-US" dirty="0">
                <a:cs typeface="Calibri"/>
              </a:rPr>
              <a:t> can be taken a la carte and can be repeated. We encourage students to consult with their advisor to avoid conflicts. SCs complement other services/programming on campus (OEPP, Writing Lab, Graduate School). </a:t>
            </a:r>
          </a:p>
        </p:txBody>
      </p:sp>
      <p:sp>
        <p:nvSpPr>
          <p:cNvPr id="4" name="Slide Number Placeholder 3"/>
          <p:cNvSpPr>
            <a:spLocks noGrp="1"/>
          </p:cNvSpPr>
          <p:nvPr>
            <p:ph type="sldNum" sz="quarter" idx="5"/>
          </p:nvPr>
        </p:nvSpPr>
        <p:spPr/>
        <p:txBody>
          <a:bodyPr/>
          <a:lstStyle/>
          <a:p>
            <a:fld id="{988F3A2B-14A6-8F47-B753-A658CA12576A}" type="slidenum">
              <a:rPr lang="en-US" smtClean="0"/>
              <a:t>12</a:t>
            </a:fld>
            <a:endParaRPr lang="en-US"/>
          </a:p>
        </p:txBody>
      </p:sp>
    </p:spTree>
    <p:extLst>
      <p:ext uri="{BB962C8B-B14F-4D97-AF65-F5344CB8AC3E}">
        <p14:creationId xmlns:p14="http://schemas.microsoft.com/office/powerpoint/2010/main" val="573414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2" name="Purdue Logo" descr="Purdue Logo">
            <a:extLst>
              <a:ext uri="{FF2B5EF4-FFF2-40B4-BE49-F238E27FC236}">
                <a16:creationId xmlns:a16="http://schemas.microsoft.com/office/drawing/2014/main" id="{B21C3C35-DE04-B844-B5FE-2DE32EB44EA9}"/>
              </a:ext>
            </a:extLst>
          </p:cNvPr>
          <p:cNvPicPr>
            <a:picLocks noChangeAspect="1"/>
          </p:cNvPicPr>
          <p:nvPr/>
        </p:nvPicPr>
        <p:blipFill>
          <a:blip r:embed="rId2"/>
          <a:stretch>
            <a:fillRect/>
          </a:stretch>
        </p:blipFill>
        <p:spPr>
          <a:xfrm>
            <a:off x="853384" y="6087255"/>
            <a:ext cx="1916505" cy="341599"/>
          </a:xfrm>
          <a:prstGeom prst="rect">
            <a:avLst/>
          </a:prstGeom>
        </p:spPr>
      </p:pic>
      <p:sp>
        <p:nvSpPr>
          <p:cNvPr id="7" name="Date"/>
          <p:cNvSpPr>
            <a:spLocks noGrp="1"/>
          </p:cNvSpPr>
          <p:nvPr>
            <p:ph type="dt" sz="half" idx="10"/>
          </p:nvPr>
        </p:nvSpPr>
        <p:spPr>
          <a:xfrm>
            <a:off x="6936379" y="6220740"/>
            <a:ext cx="766418" cy="323968"/>
          </a:xfrm>
        </p:spPr>
        <p:txBody>
          <a:bodyPr/>
          <a:lstStyle>
            <a:lvl1pPr>
              <a:defRPr>
                <a:solidFill>
                  <a:schemeClr val="bg1">
                    <a:alpha val="70000"/>
                  </a:schemeClr>
                </a:solidFill>
              </a:defRPr>
            </a:lvl1pPr>
          </a:lstStyle>
          <a:p>
            <a:fld id="{D47A9A36-4EB0-BF46-AE48-7CDA251B954B}" type="datetime1">
              <a:rPr lang="en-US" smtClean="0"/>
              <a:t>9/13/2022</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1117215" y="442674"/>
            <a:ext cx="6925732" cy="373949"/>
          </a:xfrm>
          <a:prstGeom prst="rect">
            <a:avLst/>
          </a:prstGeom>
          <a:noFill/>
          <a:ln w="38100">
            <a:noFill/>
          </a:ln>
        </p:spPr>
        <p:txBody>
          <a:bodyPr wrap="square" lIns="0" tIns="0" rIns="0" bIns="0" anchor="t" anchorCtr="0">
            <a:spAutoFit/>
          </a:bodyPr>
          <a:lstStyle>
            <a:lvl1pPr algn="l">
              <a:defRPr sz="27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214" y="1345168"/>
            <a:ext cx="5491495" cy="253916"/>
          </a:xfrm>
          <a:noFill/>
        </p:spPr>
        <p:txBody>
          <a:bodyPr wrap="square" lIns="0" tIns="0" rIns="0" bIns="0" anchor="t" anchorCtr="0">
            <a:spAutoFit/>
          </a:bodyPr>
          <a:lstStyle>
            <a:lvl1pPr marL="0" indent="0" algn="l">
              <a:buNone/>
              <a:defRPr sz="1650" b="1" i="0">
                <a:solidFill>
                  <a:schemeClr val="accent2"/>
                </a:solidFill>
                <a:latin typeface="Acumin Pro SemiCondensed" panose="020B0506020202020204" pitchFamily="34" charset="77"/>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821465" y="1962540"/>
            <a:ext cx="5524500" cy="3411537"/>
          </a:xfrm>
        </p:spPr>
        <p:txBody>
          <a:bodyPr lIns="0" tIns="0" rIns="0" bIns="0">
            <a:normAutofit/>
          </a:bodyPr>
          <a:lstStyle>
            <a:lvl1pPr marL="205740" marR="0" indent="-205740" algn="l" defTabSz="342900" rtl="0" eaLnBrk="1" fontAlgn="auto" latinLnBrk="0" hangingPunct="1">
              <a:lnSpc>
                <a:spcPct val="100000"/>
              </a:lnSpc>
              <a:spcBef>
                <a:spcPts val="0"/>
              </a:spcBef>
              <a:spcAft>
                <a:spcPts val="0"/>
              </a:spcAft>
              <a:buClrTx/>
              <a:buSzTx/>
              <a:buFont typeface="Wingdings" charset="2"/>
              <a:buChar char="§"/>
              <a:tabLst/>
              <a:defRPr sz="135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05740" marR="0" lvl="0" indent="-205740" algn="l" defTabSz="3429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05740" marR="0" lvl="0" indent="-205740" algn="l" defTabSz="3429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750" b="0" i="0">
                <a:solidFill>
                  <a:schemeClr val="bg1">
                    <a:alpha val="70000"/>
                  </a:schemeClr>
                </a:solidFill>
                <a:latin typeface="Acumin Pro" panose="020B0504020202020204" pitchFamily="34" charset="77"/>
              </a:defRPr>
            </a:lvl1pPr>
          </a:lstStyle>
          <a:p>
            <a:fld id="{E0C8DACD-4E35-4E4C-AC75-C3DE50F04E7E}" type="datetime1">
              <a:rPr lang="en-US" smtClean="0"/>
              <a:pPr/>
              <a:t>9/13/2022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75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307700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32">
          <p15:clr>
            <a:srgbClr val="FBAE40"/>
          </p15:clr>
        </p15:guide>
        <p15:guide id="7" pos="1312">
          <p15:clr>
            <a:srgbClr val="FBAE40"/>
          </p15:clr>
        </p15:guide>
        <p15:guide id="8" pos="928">
          <p15:clr>
            <a:srgbClr val="FBAE40"/>
          </p15:clr>
        </p15:guide>
        <p15:guide id="9" pos="15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117215" y="442674"/>
            <a:ext cx="6925732" cy="373949"/>
          </a:xfrm>
          <a:prstGeom prst="rect">
            <a:avLst/>
          </a:prstGeom>
          <a:noFill/>
          <a:ln w="38100">
            <a:noFill/>
          </a:ln>
        </p:spPr>
        <p:txBody>
          <a:bodyPr wrap="square" lIns="0" tIns="0" rIns="0" bIns="0" anchor="t" anchorCtr="0">
            <a:spAutoFit/>
          </a:bodyPr>
          <a:lstStyle>
            <a:lvl1pPr algn="l">
              <a:defRPr sz="27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17680" y="1345166"/>
            <a:ext cx="5466371" cy="253916"/>
          </a:xfrm>
          <a:noFill/>
        </p:spPr>
        <p:txBody>
          <a:bodyPr wrap="square" lIns="0" tIns="0" rIns="0" bIns="0" anchor="t" anchorCtr="0">
            <a:spAutoFit/>
          </a:bodyPr>
          <a:lstStyle>
            <a:lvl1pPr marL="0" indent="0" algn="l">
              <a:buNone/>
              <a:defRPr sz="1650" b="1" i="0">
                <a:solidFill>
                  <a:schemeClr val="accent2"/>
                </a:solidFill>
                <a:latin typeface="Acumin Pro SemiCondensed" panose="020B0506020202020204" pitchFamily="34" charset="77"/>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2" y="1917390"/>
            <a:ext cx="3443499" cy="3411537"/>
          </a:xfrm>
        </p:spPr>
        <p:txBody>
          <a:bodyPr lIns="0" tIns="0" rIns="0" bIns="0">
            <a:normAutofit/>
          </a:bodyPr>
          <a:lstStyle>
            <a:lvl1pPr marL="205740" marR="0" indent="-205740" algn="l" defTabSz="342900" rtl="0" eaLnBrk="1" fontAlgn="auto" latinLnBrk="0" hangingPunct="1">
              <a:lnSpc>
                <a:spcPct val="100000"/>
              </a:lnSpc>
              <a:spcBef>
                <a:spcPts val="0"/>
              </a:spcBef>
              <a:spcAft>
                <a:spcPts val="0"/>
              </a:spcAft>
              <a:buClrTx/>
              <a:buSzTx/>
              <a:buFont typeface="Wingdings" charset="2"/>
              <a:buChar char="§"/>
              <a:tabLst/>
              <a:defRPr sz="135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05740" marR="0" lvl="0" indent="-205740" algn="l" defTabSz="3429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6" y="1920877"/>
            <a:ext cx="3965575" cy="2982913"/>
          </a:xfrm>
        </p:spPr>
        <p:txBody>
          <a:bodyPr lIns="0" tIns="0" rIns="0" bIns="0" anchor="ctr" anchorCtr="0"/>
          <a:lstStyle>
            <a:lvl1pPr algn="ctr">
              <a:defRPr b="0" i="0">
                <a:solidFill>
                  <a:schemeClr val="bg1"/>
                </a:solidFill>
                <a:latin typeface="Acumin Pro" panose="020B0504020202020204" pitchFamily="34" charset="77"/>
              </a:defRPr>
            </a:lvl1pPr>
            <a:lvl4pPr marL="51435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1" y="6202177"/>
            <a:ext cx="843637" cy="323968"/>
          </a:xfrm>
          <a:prstGeom prst="rect">
            <a:avLst/>
          </a:prstGeom>
        </p:spPr>
        <p:txBody>
          <a:bodyPr vert="horz" lIns="91440" tIns="45720" rIns="91440" bIns="45720" rtlCol="0" anchor="ctr"/>
          <a:lstStyle>
            <a:lvl1pPr algn="r">
              <a:defRPr sz="750" b="0" i="0">
                <a:solidFill>
                  <a:schemeClr val="bg1">
                    <a:alpha val="70000"/>
                  </a:schemeClr>
                </a:solidFill>
                <a:latin typeface="Acumin Pro" panose="020B0504020202020204" pitchFamily="34" charset="77"/>
              </a:defRPr>
            </a:lvl1pPr>
          </a:lstStyle>
          <a:p>
            <a:fld id="{E0C8DACD-4E35-4E4C-AC75-C3DE50F04E7E}" type="datetime1">
              <a:rPr lang="en-US" smtClean="0"/>
              <a:pPr/>
              <a:t>9/13/2022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3374" y="6181281"/>
            <a:ext cx="365760" cy="365760"/>
          </a:xfrm>
          <a:prstGeom prst="ellipse">
            <a:avLst/>
          </a:prstGeom>
          <a:noFill/>
        </p:spPr>
        <p:txBody>
          <a:bodyPr vert="horz" lIns="18288" tIns="45720" rIns="18288" bIns="45720" rtlCol="0" anchor="ctr">
            <a:noAutofit/>
          </a:bodyPr>
          <a:lstStyle>
            <a:lvl1pPr algn="ctr">
              <a:defRPr sz="75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504002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9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Description of Picture">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381001" y="304800"/>
            <a:ext cx="2879168" cy="747897"/>
          </a:xfrm>
          <a:prstGeom prst="rect">
            <a:avLst/>
          </a:prstGeom>
          <a:noFill/>
          <a:ln w="38100">
            <a:noFill/>
          </a:ln>
        </p:spPr>
        <p:txBody>
          <a:bodyPr wrap="square" lIns="0" tIns="0" rIns="0" bIns="0" anchor="t" anchorCtr="0">
            <a:spAutoFit/>
          </a:bodyPr>
          <a:lstStyle>
            <a:lvl1pPr algn="l">
              <a:defRPr sz="135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8" y="6202177"/>
            <a:ext cx="856700" cy="323968"/>
          </a:xfrm>
        </p:spPr>
        <p:txBody>
          <a:bodyPr/>
          <a:lstStyle>
            <a:lvl1pPr>
              <a:defRPr>
                <a:solidFill>
                  <a:schemeClr val="accent4">
                    <a:alpha val="70000"/>
                  </a:schemeClr>
                </a:solidFill>
              </a:defRPr>
            </a:lvl1pPr>
          </a:lstStyle>
          <a:p>
            <a:fld id="{049DC8E1-D369-0F48-9062-BB068AFD07CE}" type="datetime1">
              <a:rPr lang="en-US" smtClean="0"/>
              <a:pPr/>
              <a:t>9/13/2022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002222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3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8"/>
            <a:ext cx="4814498" cy="908197"/>
          </a:xfrm>
          <a:prstGeom prst="rect">
            <a:avLst/>
          </a:prstGeom>
          <a:noFill/>
          <a:ln w="38100">
            <a:noFill/>
          </a:ln>
        </p:spPr>
        <p:txBody>
          <a:bodyPr wrap="square" lIns="0" tIns="0" rIns="0" bIns="0" anchor="t" anchorCtr="0">
            <a:spAutoFit/>
          </a:bodyPr>
          <a:lstStyle>
            <a:lvl1pPr algn="ctr">
              <a:defRPr sz="645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8" y="2706475"/>
            <a:ext cx="5171597" cy="415498"/>
          </a:xfrm>
          <a:noFill/>
        </p:spPr>
        <p:txBody>
          <a:bodyPr wrap="square" lIns="0" tIns="0" rIns="0" bIns="0" anchor="t" anchorCtr="0">
            <a:spAutoFit/>
          </a:bodyPr>
          <a:lstStyle>
            <a:lvl1pPr marL="0" indent="0" algn="ctr">
              <a:buNone/>
              <a:defRPr sz="2700" b="1" i="0" spc="225">
                <a:solidFill>
                  <a:schemeClr val="accent4"/>
                </a:solidFill>
                <a:latin typeface="United Sans Cd Md" pitchFamily="50" charset="0"/>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2" y="3540352"/>
            <a:ext cx="5008850" cy="1122744"/>
          </a:xfrm>
        </p:spPr>
        <p:txBody>
          <a:bodyPr lIns="0" tIns="0" rIns="0" bIns="0">
            <a:noAutofit/>
          </a:bodyPr>
          <a:lstStyle>
            <a:lvl1pPr marL="0" marR="0" indent="0" algn="l" defTabSz="3429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9/13/2022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373400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ctrTitle" hasCustomPrompt="1"/>
          </p:nvPr>
        </p:nvSpPr>
        <p:spPr bwMode="blackWhite">
          <a:xfrm>
            <a:off x="1089145" y="1557666"/>
            <a:ext cx="5500897" cy="623248"/>
          </a:xfrm>
          <a:prstGeom prst="rect">
            <a:avLst/>
          </a:prstGeom>
          <a:noFill/>
          <a:ln w="38100">
            <a:noFill/>
          </a:ln>
        </p:spPr>
        <p:txBody>
          <a:bodyPr wrap="square" lIns="0" tIns="0" rIns="0" bIns="0" anchor="t" anchorCtr="0">
            <a:spAutoFit/>
          </a:bodyPr>
          <a:lstStyle>
            <a:lvl1pPr algn="l">
              <a:defRPr sz="45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107312" y="2578489"/>
            <a:ext cx="5500891" cy="880790"/>
          </a:xfrm>
        </p:spPr>
        <p:txBody>
          <a:bodyPr lIns="0" tIns="0" rIns="0" bIns="0">
            <a:noAutofit/>
          </a:bodyPr>
          <a:lstStyle>
            <a:lvl1pPr marL="0" marR="0" indent="0" algn="l" defTabSz="342900" rtl="0" eaLnBrk="1" fontAlgn="auto" latinLnBrk="0" hangingPunct="1">
              <a:lnSpc>
                <a:spcPct val="100000"/>
              </a:lnSpc>
              <a:spcBef>
                <a:spcPts val="0"/>
              </a:spcBef>
              <a:spcAft>
                <a:spcPts val="0"/>
              </a:spcAft>
              <a:buClrTx/>
              <a:buSzTx/>
              <a:buFontTx/>
              <a:buNone/>
              <a:tabLst/>
              <a:defRPr sz="135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21" name="Black Triangle">
            <a:extLst>
              <a:ext uri="{FF2B5EF4-FFF2-40B4-BE49-F238E27FC236}">
                <a16:creationId xmlns:a16="http://schemas.microsoft.com/office/drawing/2014/main" id="{237F821D-D4B4-C442-814B-E1605BD7539E}"/>
              </a:ext>
            </a:extLst>
          </p:cNvPr>
          <p:cNvPicPr>
            <a:picLocks noChangeAspect="1"/>
          </p:cNvPicPr>
          <p:nvPr/>
        </p:nvPicPr>
        <p:blipFill>
          <a:blip r:embed="rId2"/>
          <a:stretch>
            <a:fillRect/>
          </a:stretch>
        </p:blipFill>
        <p:spPr>
          <a:xfrm>
            <a:off x="7366000" y="0"/>
            <a:ext cx="17780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5" y="6202177"/>
            <a:ext cx="817513" cy="323968"/>
          </a:xfrm>
        </p:spPr>
        <p:txBody>
          <a:bodyPr/>
          <a:lstStyle>
            <a:lvl1pPr>
              <a:defRPr>
                <a:solidFill>
                  <a:schemeClr val="accent4">
                    <a:alpha val="70000"/>
                  </a:schemeClr>
                </a:solidFill>
              </a:defRPr>
            </a:lvl1pPr>
          </a:lstStyle>
          <a:p>
            <a:fld id="{049DC8E1-D369-0F48-9062-BB068AFD07CE}" type="datetime1">
              <a:rPr lang="en-US" smtClean="0"/>
              <a:pPr/>
              <a:t>9/13/2022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109216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9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9/13/2022</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93C70D44-4D52-E745-B943-20C0DA58653C}" type="datetime1">
              <a:rPr lang="en-US" smtClean="0"/>
              <a:pPr/>
              <a:t>9/13/2022</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7" name="Date"/>
          <p:cNvSpPr>
            <a:spLocks noGrp="1"/>
          </p:cNvSpPr>
          <p:nvPr>
            <p:ph type="dt" sz="half" idx="10"/>
          </p:nvPr>
        </p:nvSpPr>
        <p:spPr>
          <a:xfrm>
            <a:off x="6936377" y="6220740"/>
            <a:ext cx="766420" cy="323968"/>
          </a:xfrm>
        </p:spPr>
        <p:txBody>
          <a:bodyPr/>
          <a:lstStyle>
            <a:lvl1pPr>
              <a:defRPr>
                <a:solidFill>
                  <a:schemeClr val="bg1">
                    <a:alpha val="70000"/>
                  </a:schemeClr>
                </a:solidFill>
              </a:defRPr>
            </a:lvl1pPr>
          </a:lstStyle>
          <a:p>
            <a:fld id="{4127BF28-8E52-EB4D-8A7B-6C7DC4946F53}" type="datetime1">
              <a:rPr lang="en-US" smtClean="0"/>
              <a:t>9/13/2022</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7" name="Date"/>
          <p:cNvSpPr>
            <a:spLocks noGrp="1"/>
          </p:cNvSpPr>
          <p:nvPr>
            <p:ph type="dt" sz="half" idx="10"/>
          </p:nvPr>
        </p:nvSpPr>
        <p:spPr>
          <a:xfrm>
            <a:off x="6936384" y="6220740"/>
            <a:ext cx="766414" cy="323968"/>
          </a:xfrm>
        </p:spPr>
        <p:txBody>
          <a:bodyPr/>
          <a:lstStyle>
            <a:lvl1pPr>
              <a:defRPr>
                <a:solidFill>
                  <a:schemeClr val="bg1">
                    <a:alpha val="70000"/>
                  </a:schemeClr>
                </a:solidFill>
              </a:defRPr>
            </a:lvl1pPr>
          </a:lstStyle>
          <a:p>
            <a:fld id="{D47A9A36-4EB0-BF46-AE48-7CDA251B954B}" type="datetime1">
              <a:rPr lang="en-US" smtClean="0"/>
              <a:t>9/13/2022</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9/13/2022</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9/13/2022</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110839" y="1877221"/>
            <a:ext cx="6128758" cy="1246495"/>
          </a:xfrm>
          <a:prstGeom prst="rect">
            <a:avLst/>
          </a:prstGeom>
          <a:noFill/>
        </p:spPr>
        <p:txBody>
          <a:bodyPr wrap="square" lIns="0" tIns="0" rIns="0" bIns="0" rtlCol="0">
            <a:spAutoFit/>
          </a:bodyPr>
          <a:lstStyle/>
          <a:p>
            <a:r>
              <a:rPr lang="en-US" sz="135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a:t>
            </a:r>
            <a:br>
              <a:rPr lang="en-US" sz="1350" dirty="0">
                <a:solidFill>
                  <a:schemeClr val="bg1"/>
                </a:solidFill>
                <a:effectLst/>
                <a:latin typeface="Acumin Pro" panose="020B0504020202020204" pitchFamily="34" charset="77"/>
              </a:rPr>
            </a:br>
            <a:r>
              <a:rPr lang="en-US" sz="1350" dirty="0">
                <a:solidFill>
                  <a:schemeClr val="bg1"/>
                </a:solidFill>
                <a:effectLst/>
                <a:latin typeface="Acumin Pro" panose="020B0504020202020204" pitchFamily="34" charset="77"/>
              </a:rPr>
              <a:t>to the PowerPoint template could impact accessibility by those with disabilities. Follow the instructions provided by Microsoft Office to ensure that your PowerPoint presentations are accessible to all users:</a:t>
            </a:r>
            <a:endParaRPr lang="en-US" sz="135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110838" y="4133385"/>
            <a:ext cx="5765747" cy="373949"/>
          </a:xfrm>
          <a:prstGeom prst="rect">
            <a:avLst/>
          </a:prstGeom>
          <a:noFill/>
          <a:ln w="38100">
            <a:noFill/>
          </a:ln>
        </p:spPr>
        <p:txBody>
          <a:bodyPr wrap="square" lIns="0" tIns="0" rIns="0" bIns="0" anchor="t" anchorCtr="0">
            <a:spAutoFit/>
          </a:bodyPr>
          <a:lstStyle>
            <a:lvl1pPr algn="l">
              <a:defRPr sz="135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31" name="Purdue Logo" descr="Purdue Logo">
            <a:extLst>
              <a:ext uri="{FF2B5EF4-FFF2-40B4-BE49-F238E27FC236}">
                <a16:creationId xmlns:a16="http://schemas.microsoft.com/office/drawing/2014/main" id="{5776162E-C11B-0945-A3D0-13135D39C15E}"/>
              </a:ext>
            </a:extLst>
          </p:cNvPr>
          <p:cNvPicPr>
            <a:picLocks noChangeAspect="1"/>
          </p:cNvPicPr>
          <p:nvPr/>
        </p:nvPicPr>
        <p:blipFill>
          <a:blip r:embed="rId2"/>
          <a:stretch>
            <a:fillRect/>
          </a:stretch>
        </p:blipFill>
        <p:spPr>
          <a:xfrm>
            <a:off x="383868" y="6059044"/>
            <a:ext cx="1908400" cy="341599"/>
          </a:xfrm>
          <a:prstGeom prst="rect">
            <a:avLst/>
          </a:prstGeom>
        </p:spPr>
      </p:pic>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3"/>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6" y="6202177"/>
            <a:ext cx="856701" cy="323968"/>
          </a:xfrm>
        </p:spPr>
        <p:txBody>
          <a:bodyPr/>
          <a:lstStyle>
            <a:lvl1pPr>
              <a:defRPr>
                <a:solidFill>
                  <a:schemeClr val="accent4">
                    <a:alpha val="70000"/>
                  </a:schemeClr>
                </a:solidFill>
              </a:defRPr>
            </a:lvl1pPr>
          </a:lstStyle>
          <a:p>
            <a:fld id="{049DC8E1-D369-0F48-9062-BB068AFD07CE}" type="datetime1">
              <a:rPr lang="en-US" smtClean="0"/>
              <a:pPr/>
              <a:t>9/13/2022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13374"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431069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92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ctrTitle" hasCustomPrompt="1"/>
          </p:nvPr>
        </p:nvSpPr>
        <p:spPr bwMode="blackWhite">
          <a:xfrm>
            <a:off x="1116117" y="1626244"/>
            <a:ext cx="5933959" cy="1118640"/>
          </a:xfrm>
          <a:prstGeom prst="rect">
            <a:avLst/>
          </a:prstGeom>
          <a:noFill/>
          <a:ln w="38100">
            <a:noFill/>
          </a:ln>
        </p:spPr>
        <p:txBody>
          <a:bodyPr wrap="square" lIns="0" tIns="0" rIns="0" bIns="0" anchor="t" anchorCtr="0">
            <a:spAutoFit/>
          </a:bodyPr>
          <a:lstStyle>
            <a:lvl1pPr algn="l">
              <a:lnSpc>
                <a:spcPct val="80000"/>
              </a:lnSpc>
              <a:defRPr sz="45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121760" y="3990086"/>
            <a:ext cx="5322202" cy="253916"/>
          </a:xfrm>
          <a:noFill/>
        </p:spPr>
        <p:txBody>
          <a:bodyPr wrap="square" lIns="0" tIns="0" rIns="0" bIns="0" anchor="t" anchorCtr="0">
            <a:spAutoFit/>
          </a:bodyPr>
          <a:lstStyle>
            <a:lvl1pPr marL="0" indent="0" algn="l">
              <a:buNone/>
              <a:defRPr sz="1650" b="1" i="0">
                <a:solidFill>
                  <a:schemeClr val="accent2"/>
                </a:solidFill>
                <a:latin typeface="Acumin Pro SemiCondensed" panose="020B0506020202020204" pitchFamily="34" charset="77"/>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a:t>
            </a:r>
            <a:r>
              <a:rPr lang="en-US" dirty="0" err="1"/>
              <a:t>Acumin</a:t>
            </a:r>
            <a:r>
              <a:rPr lang="en-US" dirty="0"/>
              <a:t> Pro Semi Cond Bold 22 </a:t>
            </a:r>
            <a:r>
              <a:rPr lang="en-US" dirty="0" err="1"/>
              <a:t>pt</a:t>
            </a:r>
            <a:endParaRPr lang="en-US" dirty="0"/>
          </a:p>
        </p:txBody>
      </p:sp>
      <p:pic>
        <p:nvPicPr>
          <p:cNvPr id="25" name="Black Triangle">
            <a:extLst>
              <a:ext uri="{FF2B5EF4-FFF2-40B4-BE49-F238E27FC236}">
                <a16:creationId xmlns:a16="http://schemas.microsoft.com/office/drawing/2014/main" id="{B39FD579-3334-AA49-8C7F-768033BE0C6B}"/>
              </a:ext>
            </a:extLst>
          </p:cNvPr>
          <p:cNvPicPr>
            <a:picLocks noChangeAspect="1"/>
          </p:cNvPicPr>
          <p:nvPr/>
        </p:nvPicPr>
        <p:blipFill>
          <a:blip r:embed="rId2"/>
          <a:stretch>
            <a:fillRect/>
          </a:stretch>
        </p:blipFill>
        <p:spPr>
          <a:xfrm>
            <a:off x="7366000" y="0"/>
            <a:ext cx="17780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9/13/2022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10660"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674984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8" pos="9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9/13/2022</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6"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6" y="2638047"/>
            <a:ext cx="5937755"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750" b="0" i="0">
                <a:solidFill>
                  <a:schemeClr val="bg1">
                    <a:alpha val="70000"/>
                  </a:schemeClr>
                </a:solidFill>
                <a:latin typeface="Acumin Pro" panose="020B0504020202020204" pitchFamily="34" charset="77"/>
              </a:defRPr>
            </a:lvl1pPr>
          </a:lstStyle>
          <a:p>
            <a:fld id="{E0C8DACD-4E35-4E4C-AC75-C3DE50F04E7E}" type="datetime1">
              <a:rPr lang="en-US" smtClean="0"/>
              <a:pPr/>
              <a:t>9/13/2022</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7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75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251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ftr="0"/>
  <p:txStyles>
    <p:titleStyle>
      <a:lvl1pPr algn="ctr" defTabSz="685800" rtl="0" eaLnBrk="1" latinLnBrk="0" hangingPunct="1">
        <a:lnSpc>
          <a:spcPct val="90000"/>
        </a:lnSpc>
        <a:spcBef>
          <a:spcPct val="0"/>
        </a:spcBef>
        <a:buNone/>
        <a:defRPr sz="195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5838"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442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3716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56">
          <p15:clr>
            <a:srgbClr val="F26B43"/>
          </p15:clr>
        </p15:guide>
        <p15:guide id="4"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hdenny@purdu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mailto:writing.lab@purdue.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OEPP@purdue.edu" TargetMode="External"/><Relationship Id="rId2" Type="http://schemas.openxmlformats.org/officeDocument/2006/relationships/hyperlink" Target="mailto:mhaugen@purdue.edu"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www.purdue.edu/place" TargetMode="External"/><Relationship Id="rId5" Type="http://schemas.openxmlformats.org/officeDocument/2006/relationships/hyperlink" Target="mailto:place@purdue.edu"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hdenny@purdue.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mailto:writing.lab@purdue.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OEPP@purdue.edu" TargetMode="External"/><Relationship Id="rId2" Type="http://schemas.openxmlformats.org/officeDocument/2006/relationships/hyperlink" Target="mailto:mhaugen@purdue.edu"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mailto:OEPP@purdue.edu" TargetMode="External"/><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585703" y="1501741"/>
            <a:ext cx="5933959" cy="2516073"/>
          </a:xfrm>
        </p:spPr>
        <p:txBody>
          <a:bodyPr/>
          <a:lstStyle/>
          <a:p>
            <a:pPr algn="ctr"/>
            <a:r>
              <a:rPr lang="en-US" dirty="0"/>
              <a:t>ON-CAMPUS WRITING LAB (OWL)</a:t>
            </a:r>
            <a:r>
              <a:rPr lang="en-US" b="0" i="0" dirty="0"/>
              <a:t>​</a:t>
            </a:r>
            <a:br>
              <a:rPr lang="en-US" b="0" i="0" dirty="0"/>
            </a:br>
            <a:endParaRPr lang="en-US" dirty="0"/>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585703" y="3937833"/>
            <a:ext cx="5322202" cy="1354217"/>
          </a:xfrm>
        </p:spPr>
        <p:txBody>
          <a:bodyPr/>
          <a:lstStyle/>
          <a:p>
            <a:pPr algn="ctr"/>
            <a:r>
              <a:rPr lang="en-US" b="0" dirty="0">
                <a:solidFill>
                  <a:schemeClr val="tx2"/>
                </a:solidFill>
              </a:rPr>
              <a:t>​</a:t>
            </a:r>
            <a:br>
              <a:rPr lang="en-US" b="0" dirty="0">
                <a:solidFill>
                  <a:schemeClr val="tx2"/>
                </a:solidFill>
              </a:rPr>
            </a:br>
            <a:r>
              <a:rPr lang="en-US" i="1" u="sng" dirty="0">
                <a:solidFill>
                  <a:schemeClr val="tx2"/>
                </a:solidFill>
                <a:hlinkClick r:id="rId3">
                  <a:extLst>
                    <a:ext uri="{A12FA001-AC4F-418D-AE19-62706E023703}">
                      <ahyp:hlinkClr xmlns:ahyp="http://schemas.microsoft.com/office/drawing/2018/hyperlinkcolor" val="tx"/>
                    </a:ext>
                  </a:extLst>
                </a:hlinkClick>
              </a:rPr>
              <a:t>hdenny@purdue.edu</a:t>
            </a:r>
            <a:r>
              <a:rPr lang="en-US" b="0" dirty="0">
                <a:solidFill>
                  <a:schemeClr val="tx2"/>
                </a:solidFill>
              </a:rPr>
              <a:t>​</a:t>
            </a:r>
            <a:br>
              <a:rPr lang="en-US" b="0" dirty="0">
                <a:solidFill>
                  <a:schemeClr val="tx2"/>
                </a:solidFill>
              </a:rPr>
            </a:br>
            <a:r>
              <a:rPr lang="en-US" i="1" u="sng" dirty="0">
                <a:solidFill>
                  <a:schemeClr val="tx2"/>
                </a:solidFill>
                <a:hlinkClick r:id="rId4">
                  <a:extLst>
                    <a:ext uri="{A12FA001-AC4F-418D-AE19-62706E023703}">
                      <ahyp:hlinkClr xmlns:ahyp="http://schemas.microsoft.com/office/drawing/2018/hyperlinkcolor" val="tx"/>
                    </a:ext>
                  </a:extLst>
                </a:hlinkClick>
              </a:rPr>
              <a:t>writing.lab@purdue.edu</a:t>
            </a:r>
            <a:r>
              <a:rPr lang="en-US" b="0" dirty="0">
                <a:solidFill>
                  <a:schemeClr val="tx2"/>
                </a:solidFill>
              </a:rPr>
              <a:t>​</a:t>
            </a:r>
            <a:br>
              <a:rPr lang="en-US" b="0" dirty="0">
                <a:solidFill>
                  <a:schemeClr val="tx2"/>
                </a:solidFill>
              </a:rPr>
            </a:br>
            <a:r>
              <a:rPr lang="en-US" i="1" dirty="0" err="1">
                <a:solidFill>
                  <a:schemeClr val="tx2"/>
                </a:solidFill>
              </a:rPr>
              <a:t>owl.purdue.edu</a:t>
            </a:r>
            <a:r>
              <a:rPr lang="en-US" b="0" dirty="0">
                <a:solidFill>
                  <a:schemeClr val="tx2"/>
                </a:solidFill>
              </a:rPr>
              <a:t>​</a:t>
            </a:r>
            <a:endParaRPr lang="en-US" dirty="0">
              <a:solidFill>
                <a:schemeClr val="tx2"/>
              </a:solidFill>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r>
              <a:rPr lang="en-US" dirty="0"/>
              <a:t>9/13/2022</a:t>
            </a:r>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pic>
        <p:nvPicPr>
          <p:cNvPr id="9" name="Picture 8">
            <a:extLst>
              <a:ext uri="{FF2B5EF4-FFF2-40B4-BE49-F238E27FC236}">
                <a16:creationId xmlns:a16="http://schemas.microsoft.com/office/drawing/2014/main" id="{1152FDB2-CE5A-659C-6674-F9932C795EB6}"/>
              </a:ext>
            </a:extLst>
          </p:cNvPr>
          <p:cNvPicPr>
            <a:picLocks noChangeAspect="1"/>
          </p:cNvPicPr>
          <p:nvPr/>
        </p:nvPicPr>
        <p:blipFill>
          <a:blip r:embed="rId5"/>
          <a:stretch>
            <a:fillRect/>
          </a:stretch>
        </p:blipFill>
        <p:spPr>
          <a:xfrm>
            <a:off x="745435" y="5996445"/>
            <a:ext cx="4241793" cy="449131"/>
          </a:xfrm>
          <a:prstGeom prst="rect">
            <a:avLst/>
          </a:prstGeom>
        </p:spPr>
      </p:pic>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907644" y="2076934"/>
            <a:ext cx="7229099" cy="994311"/>
          </a:xfrm>
        </p:spPr>
        <p:txBody>
          <a:bodyPr/>
          <a:lstStyle/>
          <a:p>
            <a:pPr algn="ctr"/>
            <a:r>
              <a:rPr lang="en-US" sz="4000" dirty="0">
                <a:latin typeface="Acumin Pro ExtraCondensed"/>
              </a:rPr>
              <a:t>Purdue language and cultural Exchange (place)</a:t>
            </a:r>
            <a:endParaRPr lang="en-US" sz="4000"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520820" y="3019656"/>
            <a:ext cx="3991652" cy="1679947"/>
          </a:xfrm>
        </p:spPr>
        <p:txBody>
          <a:bodyPr/>
          <a:lstStyle/>
          <a:p>
            <a:r>
              <a:rPr lang="en-US" dirty="0">
                <a:solidFill>
                  <a:schemeClr val="bg1"/>
                </a:solidFill>
                <a:latin typeface="Acumin Pro SemiCondensed"/>
              </a:rPr>
              <a:t>Director: Matthew Allen</a:t>
            </a:r>
            <a:endParaRPr lang="en-US" b="0">
              <a:solidFill>
                <a:schemeClr val="bg1"/>
              </a:solidFill>
            </a:endParaRPr>
          </a:p>
          <a:p>
            <a:r>
              <a:rPr lang="en-US" dirty="0">
                <a:solidFill>
                  <a:schemeClr val="bg1"/>
                </a:solidFill>
                <a:latin typeface="Acumin Pro SemiCondensed"/>
              </a:rPr>
              <a:t>Email: </a:t>
            </a:r>
            <a:r>
              <a:rPr lang="en-US" dirty="0">
                <a:solidFill>
                  <a:schemeClr val="bg1"/>
                </a:solidFill>
                <a:latin typeface="Acumin Pro SemiCondensed"/>
                <a:hlinkClick r:id="rId2">
                  <a:extLst>
                    <a:ext uri="{A12FA001-AC4F-418D-AE19-62706E023703}">
                      <ahyp:hlinkClr xmlns:ahyp="http://schemas.microsoft.com/office/drawing/2018/hyperlinkcolor" val="tx"/>
                    </a:ext>
                  </a:extLst>
                </a:hlinkClick>
              </a:rPr>
              <a:t>mcallen@purdue.edu</a:t>
            </a:r>
            <a:endParaRPr lang="en-US" dirty="0">
              <a:solidFill>
                <a:schemeClr val="bg1"/>
              </a:solidFill>
            </a:endParaRPr>
          </a:p>
          <a:p>
            <a:r>
              <a:rPr lang="en-US" dirty="0">
                <a:latin typeface="Acumin Pro SemiCondensed"/>
                <a:hlinkClick r:id="rId3"/>
              </a:rPr>
              <a:t>place@purdue.edu</a:t>
            </a:r>
            <a:endParaRPr lang="en-US" dirty="0"/>
          </a:p>
          <a:p>
            <a:endParaRPr lang="en-US" dirty="0"/>
          </a:p>
          <a:p>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pPr defTabSz="685800"/>
            <a:fld id="{049DC8E1-D369-0F48-9062-BB068AFD07CE}" type="datetime1">
              <a:rPr lang="en-US">
                <a:solidFill>
                  <a:srgbClr val="FFFFFF">
                    <a:alpha val="70000"/>
                  </a:srgbClr>
                </a:solidFill>
              </a:rPr>
              <a:pPr defTabSz="685800"/>
              <a:t>9/13/2022</a:t>
            </a:fld>
            <a:endParaRPr lang="en-US" dirty="0">
              <a:solidFill>
                <a:srgbClr val="FFFFFF">
                  <a:alpha val="70000"/>
                </a:srgbClr>
              </a:solidFill>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pPr defTabSz="685800"/>
            <a:fld id="{8A7A6979-0714-4377-B894-6BE4C2D6E202}" type="slidenum">
              <a:rPr lang="en-US">
                <a:solidFill>
                  <a:srgbClr val="FFFFFF"/>
                </a:solidFill>
              </a:rPr>
              <a:pPr defTabSz="685800"/>
              <a:t>10</a:t>
            </a:fld>
            <a:endParaRPr lang="en-US" dirty="0">
              <a:solidFill>
                <a:srgbClr val="FFFFFF"/>
              </a:solidFill>
            </a:endParaRPr>
          </a:p>
        </p:txBody>
      </p:sp>
      <p:pic>
        <p:nvPicPr>
          <p:cNvPr id="10" name="Picture 9">
            <a:extLst>
              <a:ext uri="{FF2B5EF4-FFF2-40B4-BE49-F238E27FC236}">
                <a16:creationId xmlns:a16="http://schemas.microsoft.com/office/drawing/2014/main" id="{06A412E2-6B49-4DB6-BE41-1F23FFCDD6D1}"/>
              </a:ext>
            </a:extLst>
          </p:cNvPr>
          <p:cNvPicPr>
            <a:picLocks noChangeAspect="1"/>
          </p:cNvPicPr>
          <p:nvPr/>
        </p:nvPicPr>
        <p:blipFill>
          <a:blip r:embed="rId4"/>
          <a:stretch>
            <a:fillRect/>
          </a:stretch>
        </p:blipFill>
        <p:spPr>
          <a:xfrm>
            <a:off x="1418685" y="5222688"/>
            <a:ext cx="3243155" cy="346330"/>
          </a:xfrm>
          <a:prstGeom prst="rect">
            <a:avLst/>
          </a:prstGeom>
        </p:spPr>
      </p:pic>
    </p:spTree>
    <p:extLst>
      <p:ext uri="{BB962C8B-B14F-4D97-AF65-F5344CB8AC3E}">
        <p14:creationId xmlns:p14="http://schemas.microsoft.com/office/powerpoint/2010/main" val="1865342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731529" y="342188"/>
            <a:ext cx="5194299" cy="384336"/>
          </a:xfrm>
        </p:spPr>
        <p:txBody>
          <a:bodyPr/>
          <a:lstStyle/>
          <a:p>
            <a:r>
              <a:rPr lang="en-US" dirty="0" err="1">
                <a:latin typeface="Acumin Pro ExtraCondensed"/>
              </a:rPr>
              <a:t>PLaCE</a:t>
            </a:r>
            <a:r>
              <a:rPr lang="en-US" dirty="0">
                <a:latin typeface="Acumin Pro ExtraCondensed"/>
              </a:rPr>
              <a:t>: Program Overview</a:t>
            </a: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defTabSz="342900"/>
            <a:endParaRPr lang="en-US" dirty="0">
              <a:solidFill>
                <a:srgbClr val="000000">
                  <a:alpha val="70000"/>
                </a:srgbClr>
              </a:solidFill>
            </a:endParaRPr>
          </a:p>
          <a:p>
            <a:pPr defTabSz="342900"/>
            <a:r>
              <a:rPr lang="en-US" dirty="0">
                <a:solidFill>
                  <a:srgbClr val="000000">
                    <a:alpha val="70000"/>
                  </a:srgbClr>
                </a:solidFill>
              </a:rPr>
              <a:t>09/13/2022</a:t>
            </a:r>
          </a:p>
          <a:p>
            <a:pPr defTabSz="342900">
              <a:defRPr/>
            </a:pPr>
            <a:endParaRPr lang="en-US" dirty="0">
              <a:solidFill>
                <a:srgbClr val="000000">
                  <a:alpha val="70000"/>
                </a:srgbClr>
              </a:solidFill>
            </a:endParaRP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defTabSz="342900">
              <a:defRPr/>
            </a:pPr>
            <a:fld id="{8A7A6979-0714-4377-B894-6BE4C2D6E202}" type="slidenum">
              <a:rPr lang="en-US">
                <a:solidFill>
                  <a:srgbClr val="000000"/>
                </a:solidFill>
              </a:rPr>
              <a:pPr defTabSz="342900">
                <a:defRPr/>
              </a:pPr>
              <a:t>11</a:t>
            </a:fld>
            <a:endParaRPr lang="en-US" dirty="0">
              <a:solidFill>
                <a:srgbClr val="000000"/>
              </a:solidFill>
            </a:endParaRPr>
          </a:p>
        </p:txBody>
      </p:sp>
      <p:pic>
        <p:nvPicPr>
          <p:cNvPr id="8" name="Picture 7">
            <a:extLst>
              <a:ext uri="{FF2B5EF4-FFF2-40B4-BE49-F238E27FC236}">
                <a16:creationId xmlns:a16="http://schemas.microsoft.com/office/drawing/2014/main" id="{264F865F-C5E3-44B1-B8B7-A93D45C9B37A}"/>
              </a:ext>
            </a:extLst>
          </p:cNvPr>
          <p:cNvPicPr>
            <a:picLocks noChangeAspect="1"/>
          </p:cNvPicPr>
          <p:nvPr/>
        </p:nvPicPr>
        <p:blipFill>
          <a:blip r:embed="rId3"/>
          <a:stretch>
            <a:fillRect/>
          </a:stretch>
        </p:blipFill>
        <p:spPr>
          <a:xfrm>
            <a:off x="1418685" y="5222688"/>
            <a:ext cx="3243155" cy="346330"/>
          </a:xfrm>
          <a:prstGeom prst="rect">
            <a:avLst/>
          </a:prstGeom>
        </p:spPr>
      </p:pic>
      <p:pic>
        <p:nvPicPr>
          <p:cNvPr id="3" name="Picture 3" descr="Diagram, text&#10;&#10;Description automatically generated">
            <a:extLst>
              <a:ext uri="{FF2B5EF4-FFF2-40B4-BE49-F238E27FC236}">
                <a16:creationId xmlns:a16="http://schemas.microsoft.com/office/drawing/2014/main" id="{88BEEE4C-7272-0624-B22B-5FFBEFBD8483}"/>
              </a:ext>
            </a:extLst>
          </p:cNvPr>
          <p:cNvPicPr>
            <a:picLocks noChangeAspect="1"/>
          </p:cNvPicPr>
          <p:nvPr/>
        </p:nvPicPr>
        <p:blipFill>
          <a:blip r:embed="rId4"/>
          <a:stretch>
            <a:fillRect/>
          </a:stretch>
        </p:blipFill>
        <p:spPr>
          <a:xfrm>
            <a:off x="89305" y="1088606"/>
            <a:ext cx="8965391" cy="4006152"/>
          </a:xfrm>
          <a:prstGeom prst="rect">
            <a:avLst/>
          </a:prstGeom>
        </p:spPr>
      </p:pic>
    </p:spTree>
    <p:extLst>
      <p:ext uri="{BB962C8B-B14F-4D97-AF65-F5344CB8AC3E}">
        <p14:creationId xmlns:p14="http://schemas.microsoft.com/office/powerpoint/2010/main" val="358069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731529" y="369620"/>
            <a:ext cx="5194299" cy="384336"/>
          </a:xfrm>
        </p:spPr>
        <p:txBody>
          <a:bodyPr/>
          <a:lstStyle/>
          <a:p>
            <a:r>
              <a:rPr lang="en-US" dirty="0" err="1">
                <a:latin typeface="Acumin Pro ExtraCondensed"/>
              </a:rPr>
              <a:t>PLaCE</a:t>
            </a:r>
            <a:r>
              <a:rPr lang="en-US" dirty="0">
                <a:latin typeface="Acumin Pro ExtraCondensed"/>
              </a:rPr>
              <a:t> Courses</a:t>
            </a: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defTabSz="342900">
              <a:defRPr/>
            </a:pPr>
            <a:r>
              <a:rPr lang="en-US" dirty="0">
                <a:solidFill>
                  <a:srgbClr val="000000">
                    <a:alpha val="70000"/>
                  </a:srgbClr>
                </a:solidFill>
              </a:rPr>
              <a:t>09/13/2022</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defTabSz="342900">
              <a:defRPr/>
            </a:pPr>
            <a:fld id="{8A7A6979-0714-4377-B894-6BE4C2D6E202}" type="slidenum">
              <a:rPr lang="en-US">
                <a:solidFill>
                  <a:srgbClr val="000000"/>
                </a:solidFill>
              </a:rPr>
              <a:pPr defTabSz="342900">
                <a:defRPr/>
              </a:pPr>
              <a:t>12</a:t>
            </a:fld>
            <a:endParaRPr lang="en-US" dirty="0">
              <a:solidFill>
                <a:srgbClr val="000000"/>
              </a:solidFill>
            </a:endParaRPr>
          </a:p>
        </p:txBody>
      </p:sp>
      <p:pic>
        <p:nvPicPr>
          <p:cNvPr id="8" name="Picture 7">
            <a:extLst>
              <a:ext uri="{FF2B5EF4-FFF2-40B4-BE49-F238E27FC236}">
                <a16:creationId xmlns:a16="http://schemas.microsoft.com/office/drawing/2014/main" id="{264F865F-C5E3-44B1-B8B7-A93D45C9B37A}"/>
              </a:ext>
            </a:extLst>
          </p:cNvPr>
          <p:cNvPicPr>
            <a:picLocks noChangeAspect="1"/>
          </p:cNvPicPr>
          <p:nvPr/>
        </p:nvPicPr>
        <p:blipFill>
          <a:blip r:embed="rId3"/>
          <a:stretch>
            <a:fillRect/>
          </a:stretch>
        </p:blipFill>
        <p:spPr>
          <a:xfrm>
            <a:off x="1418685" y="5222688"/>
            <a:ext cx="3243155" cy="346330"/>
          </a:xfrm>
          <a:prstGeom prst="rect">
            <a:avLst/>
          </a:prstGeom>
        </p:spPr>
      </p:pic>
      <p:pic>
        <p:nvPicPr>
          <p:cNvPr id="3" name="Picture 3" descr="A group of people in a room&#10;&#10;Description automatically generated">
            <a:extLst>
              <a:ext uri="{FF2B5EF4-FFF2-40B4-BE49-F238E27FC236}">
                <a16:creationId xmlns:a16="http://schemas.microsoft.com/office/drawing/2014/main" id="{1C81752E-65F3-FC4C-1B9E-DAC161EC815E}"/>
              </a:ext>
            </a:extLst>
          </p:cNvPr>
          <p:cNvPicPr>
            <a:picLocks noChangeAspect="1"/>
          </p:cNvPicPr>
          <p:nvPr/>
        </p:nvPicPr>
        <p:blipFill>
          <a:blip r:embed="rId4"/>
          <a:stretch>
            <a:fillRect/>
          </a:stretch>
        </p:blipFill>
        <p:spPr>
          <a:xfrm>
            <a:off x="1132837" y="1040719"/>
            <a:ext cx="6590656" cy="1926103"/>
          </a:xfrm>
          <a:prstGeom prst="rect">
            <a:avLst/>
          </a:prstGeom>
        </p:spPr>
      </p:pic>
      <p:sp>
        <p:nvSpPr>
          <p:cNvPr id="4" name="TextBox 3">
            <a:extLst>
              <a:ext uri="{FF2B5EF4-FFF2-40B4-BE49-F238E27FC236}">
                <a16:creationId xmlns:a16="http://schemas.microsoft.com/office/drawing/2014/main" id="{6196D65C-8F71-8AB9-E694-9C58CD82B1D9}"/>
              </a:ext>
            </a:extLst>
          </p:cNvPr>
          <p:cNvSpPr txBox="1"/>
          <p:nvPr/>
        </p:nvSpPr>
        <p:spPr>
          <a:xfrm>
            <a:off x="872837" y="3191008"/>
            <a:ext cx="726324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ea typeface="+mn-lt"/>
                <a:cs typeface="+mn-lt"/>
              </a:rPr>
              <a:t>ENGL 110 and 111: </a:t>
            </a:r>
            <a:r>
              <a:rPr lang="en-US" sz="1400" dirty="0">
                <a:ea typeface="+mn-lt"/>
                <a:cs typeface="+mn-lt"/>
              </a:rPr>
              <a:t>Two-semester sequence of courses for incoming international undergraduates with qualifying English language proficiency test scores. Offered each semester and in summer. </a:t>
            </a:r>
          </a:p>
          <a:p>
            <a:endParaRPr lang="en-US" sz="1400" dirty="0">
              <a:ea typeface="+mn-lt"/>
              <a:cs typeface="+mn-lt"/>
            </a:endParaRPr>
          </a:p>
          <a:p>
            <a:r>
              <a:rPr lang="en-US" sz="1400" b="1" dirty="0">
                <a:ea typeface="+mn-lt"/>
                <a:cs typeface="+mn-lt"/>
              </a:rPr>
              <a:t>Short Courses: </a:t>
            </a:r>
            <a:r>
              <a:rPr lang="en-US" sz="1400" dirty="0">
                <a:ea typeface="+mn-lt"/>
                <a:cs typeface="+mn-lt"/>
              </a:rPr>
              <a:t>6-week, non-credit options open to all international students on specific language areas, including Academic Writing, Presentation Skills, Conversation and Discussion, Reading, and Vocabulary. </a:t>
            </a:r>
          </a:p>
          <a:p>
            <a:endParaRPr lang="en-US" sz="1400" dirty="0"/>
          </a:p>
          <a:p>
            <a:pPr algn="ctr"/>
            <a:r>
              <a:rPr lang="en-US" sz="1400" dirty="0">
                <a:hlinkClick r:id="rId5"/>
              </a:rPr>
              <a:t>place@purdue.edu</a:t>
            </a:r>
            <a:r>
              <a:rPr lang="en-US" sz="1400" dirty="0"/>
              <a:t>                  </a:t>
            </a:r>
            <a:r>
              <a:rPr lang="en-US" sz="1400" dirty="0">
                <a:hlinkClick r:id="rId6"/>
              </a:rPr>
              <a:t>www.purdue.edu/place</a:t>
            </a:r>
            <a:r>
              <a:rPr lang="en-US" sz="1400" dirty="0"/>
              <a:t> </a:t>
            </a:r>
          </a:p>
        </p:txBody>
      </p:sp>
    </p:spTree>
    <p:extLst>
      <p:ext uri="{BB962C8B-B14F-4D97-AF65-F5344CB8AC3E}">
        <p14:creationId xmlns:p14="http://schemas.microsoft.com/office/powerpoint/2010/main" val="419004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p:txBody>
          <a:bodyPr/>
          <a:lstStyle/>
          <a:p>
            <a:r>
              <a:rPr lang="en-US" dirty="0"/>
              <a:t>On-Campus Writing Lab (OWL)</a:t>
            </a:r>
          </a:p>
        </p:txBody>
      </p:sp>
      <p:sp>
        <p:nvSpPr>
          <p:cNvPr id="3" name="Subhead">
            <a:extLst>
              <a:ext uri="{FF2B5EF4-FFF2-40B4-BE49-F238E27FC236}">
                <a16:creationId xmlns:a16="http://schemas.microsoft.com/office/drawing/2014/main" id="{ACEB0132-27E3-124A-9A10-C1163F4F58B3}"/>
              </a:ext>
            </a:extLst>
          </p:cNvPr>
          <p:cNvSpPr>
            <a:spLocks noGrp="1"/>
          </p:cNvSpPr>
          <p:nvPr>
            <p:ph type="subTitle" idx="1"/>
          </p:nvPr>
        </p:nvSpPr>
        <p:spPr>
          <a:xfrm>
            <a:off x="1128501" y="1345166"/>
            <a:ext cx="6925731" cy="338554"/>
          </a:xfrm>
        </p:spPr>
        <p:txBody>
          <a:bodyPr/>
          <a:lstStyle/>
          <a:p>
            <a:r>
              <a:rPr lang="en-US" dirty="0"/>
              <a:t>Overview</a:t>
            </a:r>
          </a:p>
        </p:txBody>
      </p:sp>
      <p:sp>
        <p:nvSpPr>
          <p:cNvPr id="4" name="Body Text">
            <a:extLst>
              <a:ext uri="{FF2B5EF4-FFF2-40B4-BE49-F238E27FC236}">
                <a16:creationId xmlns:a16="http://schemas.microsoft.com/office/drawing/2014/main" id="{7A7B447E-5843-7B4B-A9B6-7B67AE885DBD}"/>
              </a:ext>
            </a:extLst>
          </p:cNvPr>
          <p:cNvSpPr>
            <a:spLocks noGrp="1"/>
          </p:cNvSpPr>
          <p:nvPr>
            <p:ph type="body" sz="quarter" idx="14"/>
          </p:nvPr>
        </p:nvSpPr>
        <p:spPr>
          <a:xfrm>
            <a:off x="1562100" y="1730202"/>
            <a:ext cx="3681341" cy="3598723"/>
          </a:xfrm>
        </p:spPr>
        <p:txBody>
          <a:bodyPr/>
          <a:lstStyle/>
          <a:p>
            <a:pPr lvl="0"/>
            <a:r>
              <a:rPr lang="en-US" dirty="0"/>
              <a:t>Support all campus writers, for all courses and needs, at any point in their career.</a:t>
            </a:r>
          </a:p>
          <a:p>
            <a:pPr lvl="0"/>
            <a:endParaRPr lang="en-US" dirty="0"/>
          </a:p>
          <a:p>
            <a:pPr lvl="0"/>
            <a:r>
              <a:rPr lang="en-US" dirty="0"/>
              <a:t>Webpage support (</a:t>
            </a:r>
            <a:r>
              <a:rPr lang="en-US" dirty="0" err="1"/>
              <a:t>owl.purdue.edu</a:t>
            </a:r>
            <a:r>
              <a:rPr lang="en-US" dirty="0"/>
              <a:t>)</a:t>
            </a:r>
          </a:p>
          <a:p>
            <a:pPr lvl="1"/>
            <a:r>
              <a:rPr lang="en-US" dirty="0"/>
              <a:t>1.1 m to 4 million unique users/week</a:t>
            </a:r>
          </a:p>
          <a:p>
            <a:pPr lvl="0"/>
            <a:endParaRPr lang="en-US" dirty="0"/>
          </a:p>
        </p:txBody>
      </p:sp>
      <p:sp>
        <p:nvSpPr>
          <p:cNvPr id="5" name="Date">
            <a:extLst>
              <a:ext uri="{FF2B5EF4-FFF2-40B4-BE49-F238E27FC236}">
                <a16:creationId xmlns:a16="http://schemas.microsoft.com/office/drawing/2014/main" id="{FB00B505-51CF-DF41-A6F5-045261D896B1}"/>
              </a:ext>
            </a:extLst>
          </p:cNvPr>
          <p:cNvSpPr>
            <a:spLocks noGrp="1"/>
          </p:cNvSpPr>
          <p:nvPr>
            <p:ph type="dt" sz="half" idx="10"/>
          </p:nvPr>
        </p:nvSpPr>
        <p:spPr/>
        <p:txBody>
          <a:bodyPr/>
          <a:lstStyle/>
          <a:p>
            <a:r>
              <a:rPr lang="en-US" dirty="0"/>
              <a:t>9/13/2022</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1026" name="Picture 2">
            <a:extLst>
              <a:ext uri="{FF2B5EF4-FFF2-40B4-BE49-F238E27FC236}">
                <a16:creationId xmlns:a16="http://schemas.microsoft.com/office/drawing/2014/main" id="{C6DA1CBE-F36F-062F-CF11-876A0938A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207" y="1051854"/>
            <a:ext cx="2618974" cy="3082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B0DDA83-EB9C-6308-0AEF-E68EB1FA3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005" y="3349486"/>
            <a:ext cx="2411231" cy="2768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A5D7154-D8EE-9823-6111-F3F89DEE9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631" y="3828192"/>
            <a:ext cx="3534302" cy="20997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CD77B30-77D0-1BDA-82F4-1653910A2D5E}"/>
              </a:ext>
            </a:extLst>
          </p:cNvPr>
          <p:cNvPicPr>
            <a:picLocks noChangeAspect="1"/>
          </p:cNvPicPr>
          <p:nvPr/>
        </p:nvPicPr>
        <p:blipFill>
          <a:blip r:embed="rId6"/>
          <a:stretch>
            <a:fillRect/>
          </a:stretch>
        </p:blipFill>
        <p:spPr>
          <a:xfrm>
            <a:off x="753165" y="5992140"/>
            <a:ext cx="4318000" cy="457200"/>
          </a:xfrm>
          <a:prstGeom prst="rect">
            <a:avLst/>
          </a:prstGeom>
        </p:spPr>
      </p:pic>
    </p:spTree>
    <p:extLst>
      <p:ext uri="{BB962C8B-B14F-4D97-AF65-F5344CB8AC3E}">
        <p14:creationId xmlns:p14="http://schemas.microsoft.com/office/powerpoint/2010/main" val="44590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r>
              <a:rPr lang="en-US" dirty="0"/>
              <a:t>On-Campus Writing Lab (OWL)</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1" y="1345166"/>
            <a:ext cx="6925728" cy="338554"/>
          </a:xfrm>
        </p:spPr>
        <p:txBody>
          <a:bodyPr/>
          <a:lstStyle/>
          <a:p>
            <a:r>
              <a:rPr lang="en-US" dirty="0"/>
              <a:t>How we work</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1" y="1917388"/>
            <a:ext cx="7078045" cy="3411537"/>
          </a:xfrm>
        </p:spPr>
        <p:txBody>
          <a:bodyPr>
            <a:normAutofit fontScale="92500" lnSpcReduction="10000"/>
          </a:bodyPr>
          <a:lstStyle/>
          <a:p>
            <a:pPr lvl="0"/>
            <a:r>
              <a:rPr lang="en-US" dirty="0"/>
              <a:t>Ways of meeting students</a:t>
            </a:r>
          </a:p>
          <a:p>
            <a:pPr lvl="1"/>
            <a:r>
              <a:rPr lang="en-US" dirty="0"/>
              <a:t>Face-to-face in our locations</a:t>
            </a:r>
          </a:p>
          <a:p>
            <a:pPr lvl="1"/>
            <a:r>
              <a:rPr lang="en-US" dirty="0"/>
              <a:t>Online chats</a:t>
            </a:r>
          </a:p>
          <a:p>
            <a:pPr lvl="1"/>
            <a:r>
              <a:rPr lang="en-US" dirty="0"/>
              <a:t>Upload a document for feedback</a:t>
            </a:r>
          </a:p>
          <a:p>
            <a:pPr lvl="0"/>
            <a:endParaRPr lang="en-US" dirty="0"/>
          </a:p>
          <a:p>
            <a:pPr lvl="0"/>
            <a:r>
              <a:rPr lang="en-US" dirty="0"/>
              <a:t>Support we provide</a:t>
            </a:r>
          </a:p>
          <a:p>
            <a:pPr lvl="1"/>
            <a:r>
              <a:rPr lang="en-US" dirty="0"/>
              <a:t>One-to-one &amp; small group writing support</a:t>
            </a:r>
          </a:p>
          <a:p>
            <a:pPr lvl="1"/>
            <a:r>
              <a:rPr lang="en-US" dirty="0"/>
              <a:t>Workshops – General and collaborations with faculty</a:t>
            </a:r>
          </a:p>
          <a:p>
            <a:pPr lvl="1"/>
            <a:r>
              <a:rPr lang="en-US" dirty="0"/>
              <a:t>Conversation groups</a:t>
            </a:r>
          </a:p>
          <a:p>
            <a:pPr lvl="1"/>
            <a:r>
              <a:rPr lang="en-US" dirty="0"/>
              <a:t>For faculty &amp; graduate students: Intensive Writing Experiences (IWEs), Writers’ Rooms</a:t>
            </a:r>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p:txBody>
          <a:bodyPr/>
          <a:lstStyle/>
          <a:p>
            <a:r>
              <a:rPr lang="en-US" dirty="0"/>
              <a:t>9/13/2022</a:t>
            </a: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11" name="Picture 10">
            <a:extLst>
              <a:ext uri="{FF2B5EF4-FFF2-40B4-BE49-F238E27FC236}">
                <a16:creationId xmlns:a16="http://schemas.microsoft.com/office/drawing/2014/main" id="{66D966E6-DCFA-0DA4-E388-510C9E633CD0}"/>
              </a:ext>
            </a:extLst>
          </p:cNvPr>
          <p:cNvPicPr>
            <a:picLocks noChangeAspect="1"/>
          </p:cNvPicPr>
          <p:nvPr/>
        </p:nvPicPr>
        <p:blipFill>
          <a:blip r:embed="rId2"/>
          <a:stretch>
            <a:fillRect/>
          </a:stretch>
        </p:blipFill>
        <p:spPr>
          <a:xfrm>
            <a:off x="745435" y="5996445"/>
            <a:ext cx="4241793" cy="449131"/>
          </a:xfrm>
          <a:prstGeom prst="rect">
            <a:avLst/>
          </a:prstGeom>
        </p:spPr>
      </p:pic>
    </p:spTree>
    <p:extLst>
      <p:ext uri="{BB962C8B-B14F-4D97-AF65-F5344CB8AC3E}">
        <p14:creationId xmlns:p14="http://schemas.microsoft.com/office/powerpoint/2010/main" val="128632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EE850DF-3D9E-1B47-90FF-ED7F0C971735}"/>
              </a:ext>
            </a:extLst>
          </p:cNvPr>
          <p:cNvSpPr>
            <a:spLocks noGrp="1"/>
          </p:cNvSpPr>
          <p:nvPr>
            <p:ph type="ctrTitle"/>
          </p:nvPr>
        </p:nvSpPr>
        <p:spPr/>
        <p:txBody>
          <a:bodyPr/>
          <a:lstStyle/>
          <a:p>
            <a:r>
              <a:rPr lang="en-US" dirty="0"/>
              <a:t>On-Campus Writing Lab (OWL)</a:t>
            </a:r>
          </a:p>
        </p:txBody>
      </p:sp>
      <p:sp>
        <p:nvSpPr>
          <p:cNvPr id="3" name="Subhead">
            <a:extLst>
              <a:ext uri="{FF2B5EF4-FFF2-40B4-BE49-F238E27FC236}">
                <a16:creationId xmlns:a16="http://schemas.microsoft.com/office/drawing/2014/main" id="{64ED6B49-BD5E-0041-B100-6E9FE7E85D35}"/>
              </a:ext>
            </a:extLst>
          </p:cNvPr>
          <p:cNvSpPr>
            <a:spLocks noGrp="1"/>
          </p:cNvSpPr>
          <p:nvPr>
            <p:ph type="subTitle" idx="1"/>
          </p:nvPr>
        </p:nvSpPr>
        <p:spPr>
          <a:xfrm>
            <a:off x="1128501" y="1345166"/>
            <a:ext cx="6925728" cy="338554"/>
          </a:xfrm>
        </p:spPr>
        <p:txBody>
          <a:bodyPr/>
          <a:lstStyle/>
          <a:p>
            <a:r>
              <a:rPr lang="en-US" dirty="0"/>
              <a:t>How to support?</a:t>
            </a:r>
          </a:p>
        </p:txBody>
      </p:sp>
      <p:sp>
        <p:nvSpPr>
          <p:cNvPr id="4" name="Body Text">
            <a:extLst>
              <a:ext uri="{FF2B5EF4-FFF2-40B4-BE49-F238E27FC236}">
                <a16:creationId xmlns:a16="http://schemas.microsoft.com/office/drawing/2014/main" id="{A576C15D-F831-C840-A05A-A5EF685D5411}"/>
              </a:ext>
            </a:extLst>
          </p:cNvPr>
          <p:cNvSpPr>
            <a:spLocks noGrp="1"/>
          </p:cNvSpPr>
          <p:nvPr>
            <p:ph type="body" sz="quarter" idx="14"/>
          </p:nvPr>
        </p:nvSpPr>
        <p:spPr>
          <a:xfrm>
            <a:off x="1128501" y="1769166"/>
            <a:ext cx="7548360" cy="4005470"/>
          </a:xfrm>
        </p:spPr>
        <p:txBody>
          <a:bodyPr>
            <a:normAutofit fontScale="92500" lnSpcReduction="20000"/>
          </a:bodyPr>
          <a:lstStyle/>
          <a:p>
            <a:pPr lvl="0"/>
            <a:r>
              <a:rPr lang="en-US" dirty="0"/>
              <a:t>Build student writers.</a:t>
            </a:r>
          </a:p>
          <a:p>
            <a:pPr lvl="1"/>
            <a:r>
              <a:rPr lang="en-US" dirty="0"/>
              <a:t>Foster a writing culture (everyone writes, everyone needs support).</a:t>
            </a:r>
          </a:p>
          <a:p>
            <a:pPr lvl="1"/>
            <a:r>
              <a:rPr lang="en-US" dirty="0"/>
              <a:t>Share your own experiences getting help with writing.</a:t>
            </a:r>
          </a:p>
          <a:p>
            <a:pPr lvl="1"/>
            <a:r>
              <a:rPr lang="en-US" dirty="0"/>
              <a:t>Workshop writing assignments or documents with us &amp; share your syllabi with us.</a:t>
            </a:r>
          </a:p>
          <a:p>
            <a:pPr marL="228600" lvl="1" indent="0">
              <a:buNone/>
            </a:pPr>
            <a:endParaRPr lang="en-US" dirty="0"/>
          </a:p>
          <a:p>
            <a:pPr lvl="0"/>
            <a:r>
              <a:rPr lang="en-US" dirty="0"/>
              <a:t>Encourage student visits in productive ways.</a:t>
            </a:r>
          </a:p>
          <a:p>
            <a:pPr lvl="1"/>
            <a:r>
              <a:rPr lang="en-US" dirty="0"/>
              <a:t>Require visits in meaningful &amp; sustainable ways.</a:t>
            </a:r>
          </a:p>
          <a:p>
            <a:pPr lvl="1"/>
            <a:r>
              <a:rPr lang="en-US" dirty="0"/>
              <a:t>Avoid penalty box mindset (all writers can benefit from feedback).</a:t>
            </a:r>
          </a:p>
          <a:p>
            <a:pPr marL="228600" lvl="1" indent="0">
              <a:buNone/>
            </a:pPr>
            <a:endParaRPr lang="en-US" dirty="0"/>
          </a:p>
          <a:p>
            <a:pPr lvl="0"/>
            <a:r>
              <a:rPr lang="en-US" dirty="0"/>
              <a:t>Build our staff.</a:t>
            </a:r>
          </a:p>
          <a:p>
            <a:pPr lvl="1"/>
            <a:r>
              <a:rPr lang="en-US" dirty="0"/>
              <a:t>Help us recruit students who are strong writers AND who have good people skills (listeners, empathetic).</a:t>
            </a:r>
          </a:p>
          <a:p>
            <a:pPr lvl="1"/>
            <a:r>
              <a:rPr lang="en-US" dirty="0"/>
              <a:t>Nurture desire of some graduate students to experience learning pedagogy and leadership.</a:t>
            </a:r>
          </a:p>
          <a:p>
            <a:pPr marL="228600" lvl="1" indent="0">
              <a:buNone/>
            </a:pPr>
            <a:endParaRPr lang="en-US" dirty="0"/>
          </a:p>
        </p:txBody>
      </p:sp>
      <p:sp>
        <p:nvSpPr>
          <p:cNvPr id="6" name="Date ">
            <a:extLst>
              <a:ext uri="{FF2B5EF4-FFF2-40B4-BE49-F238E27FC236}">
                <a16:creationId xmlns:a16="http://schemas.microsoft.com/office/drawing/2014/main" id="{D1F3D237-95C6-7F44-886F-39CEF591E852}"/>
              </a:ext>
            </a:extLst>
          </p:cNvPr>
          <p:cNvSpPr>
            <a:spLocks noGrp="1"/>
          </p:cNvSpPr>
          <p:nvPr>
            <p:ph type="dt" sz="half" idx="10"/>
          </p:nvPr>
        </p:nvSpPr>
        <p:spPr/>
        <p:txBody>
          <a:bodyPr/>
          <a:lstStyle/>
          <a:p>
            <a:r>
              <a:rPr lang="en-US" dirty="0"/>
              <a:t>9/13/2022</a:t>
            </a:r>
          </a:p>
        </p:txBody>
      </p:sp>
      <p:sp>
        <p:nvSpPr>
          <p:cNvPr id="7" name="Slide Number">
            <a:extLst>
              <a:ext uri="{FF2B5EF4-FFF2-40B4-BE49-F238E27FC236}">
                <a16:creationId xmlns:a16="http://schemas.microsoft.com/office/drawing/2014/main" id="{0343A167-D916-344F-9C29-C33AA2CD1DF2}"/>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5" name="Picture 4">
            <a:extLst>
              <a:ext uri="{FF2B5EF4-FFF2-40B4-BE49-F238E27FC236}">
                <a16:creationId xmlns:a16="http://schemas.microsoft.com/office/drawing/2014/main" id="{F3A93DE5-C78F-A0C5-B02C-719D37063D5E}"/>
              </a:ext>
            </a:extLst>
          </p:cNvPr>
          <p:cNvPicPr>
            <a:picLocks noChangeAspect="1"/>
          </p:cNvPicPr>
          <p:nvPr/>
        </p:nvPicPr>
        <p:blipFill>
          <a:blip r:embed="rId2"/>
          <a:stretch>
            <a:fillRect/>
          </a:stretch>
        </p:blipFill>
        <p:spPr>
          <a:xfrm>
            <a:off x="745435" y="5996445"/>
            <a:ext cx="4241793" cy="449131"/>
          </a:xfrm>
          <a:prstGeom prst="rect">
            <a:avLst/>
          </a:prstGeom>
        </p:spPr>
      </p:pic>
    </p:spTree>
    <p:extLst>
      <p:ext uri="{BB962C8B-B14F-4D97-AF65-F5344CB8AC3E}">
        <p14:creationId xmlns:p14="http://schemas.microsoft.com/office/powerpoint/2010/main" val="20439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a:xfrm>
            <a:off x="1585703" y="1521334"/>
            <a:ext cx="5500897" cy="1685077"/>
          </a:xfrm>
        </p:spPr>
        <p:txBody>
          <a:bodyPr/>
          <a:lstStyle/>
          <a:p>
            <a:pPr algn="ctr"/>
            <a:r>
              <a:rPr lang="en-US" dirty="0"/>
              <a:t>On-Campus Writing lab</a:t>
            </a:r>
            <a:br>
              <a:rPr lang="en-US" dirty="0"/>
            </a:br>
            <a:r>
              <a:rPr lang="en-US" dirty="0"/>
              <a:t>(owl)</a:t>
            </a:r>
          </a:p>
        </p:txBody>
      </p:sp>
      <p:sp>
        <p:nvSpPr>
          <p:cNvPr id="3" name="Body Text">
            <a:extLst>
              <a:ext uri="{FF2B5EF4-FFF2-40B4-BE49-F238E27FC236}">
                <a16:creationId xmlns:a16="http://schemas.microsoft.com/office/drawing/2014/main" id="{22926D19-18B6-C048-80A5-24B0C511327B}"/>
              </a:ext>
            </a:extLst>
          </p:cNvPr>
          <p:cNvSpPr>
            <a:spLocks noGrp="1"/>
          </p:cNvSpPr>
          <p:nvPr>
            <p:ph type="body" sz="quarter" idx="14"/>
          </p:nvPr>
        </p:nvSpPr>
        <p:spPr>
          <a:xfrm>
            <a:off x="1585702" y="3084923"/>
            <a:ext cx="5500891" cy="880790"/>
          </a:xfrm>
        </p:spPr>
        <p:txBody>
          <a:bodyPr/>
          <a:lstStyle/>
          <a:p>
            <a:pPr algn="ctr"/>
            <a:r>
              <a:rPr lang="en-US" b="1" i="1" u="sng" dirty="0">
                <a:solidFill>
                  <a:schemeClr val="tx2"/>
                </a:solidFill>
                <a:hlinkClick r:id="rId3">
                  <a:extLst>
                    <a:ext uri="{A12FA001-AC4F-418D-AE19-62706E023703}">
                      <ahyp:hlinkClr xmlns:ahyp="http://schemas.microsoft.com/office/drawing/2018/hyperlinkcolor" val="tx"/>
                    </a:ext>
                  </a:extLst>
                </a:hlinkClick>
              </a:rPr>
              <a:t>hdenny@purdue.edu</a:t>
            </a:r>
            <a:r>
              <a:rPr lang="en-US" dirty="0">
                <a:solidFill>
                  <a:schemeClr val="tx2"/>
                </a:solidFill>
              </a:rPr>
              <a:t>​</a:t>
            </a:r>
            <a:br>
              <a:rPr lang="en-US" dirty="0">
                <a:solidFill>
                  <a:schemeClr val="tx2"/>
                </a:solidFill>
              </a:rPr>
            </a:br>
            <a:r>
              <a:rPr lang="en-US" b="1" i="1" u="sng" dirty="0">
                <a:solidFill>
                  <a:schemeClr val="tx2"/>
                </a:solidFill>
                <a:hlinkClick r:id="rId4">
                  <a:extLst>
                    <a:ext uri="{A12FA001-AC4F-418D-AE19-62706E023703}">
                      <ahyp:hlinkClr xmlns:ahyp="http://schemas.microsoft.com/office/drawing/2018/hyperlinkcolor" val="tx"/>
                    </a:ext>
                  </a:extLst>
                </a:hlinkClick>
              </a:rPr>
              <a:t>writing.lab@purdue.edu</a:t>
            </a:r>
            <a:r>
              <a:rPr lang="en-US" dirty="0">
                <a:solidFill>
                  <a:schemeClr val="tx2"/>
                </a:solidFill>
              </a:rPr>
              <a:t>​</a:t>
            </a:r>
            <a:br>
              <a:rPr lang="en-US" dirty="0">
                <a:solidFill>
                  <a:schemeClr val="tx2"/>
                </a:solidFill>
              </a:rPr>
            </a:br>
            <a:r>
              <a:rPr lang="en-US" b="1" i="1" dirty="0" err="1">
                <a:solidFill>
                  <a:schemeClr val="tx2"/>
                </a:solidFill>
              </a:rPr>
              <a:t>owl.purdue.edu</a:t>
            </a:r>
            <a:endParaRPr lang="en-US" dirty="0">
              <a:solidFill>
                <a:schemeClr val="tx2"/>
              </a:solidFill>
            </a:endParaRP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r>
              <a:rPr lang="en-US" dirty="0"/>
              <a:t>9/13/2022</a:t>
            </a:r>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5</a:t>
            </a:fld>
            <a:endParaRPr lang="en-US" dirty="0"/>
          </a:p>
        </p:txBody>
      </p:sp>
      <p:sp>
        <p:nvSpPr>
          <p:cNvPr id="7" name="TextBox 6">
            <a:extLst>
              <a:ext uri="{FF2B5EF4-FFF2-40B4-BE49-F238E27FC236}">
                <a16:creationId xmlns:a16="http://schemas.microsoft.com/office/drawing/2014/main" id="{A633A216-0AFF-0CCD-1551-8883D9F602FA}"/>
              </a:ext>
            </a:extLst>
          </p:cNvPr>
          <p:cNvSpPr txBox="1"/>
          <p:nvPr/>
        </p:nvSpPr>
        <p:spPr>
          <a:xfrm>
            <a:off x="888330" y="762032"/>
            <a:ext cx="2872150" cy="677108"/>
          </a:xfrm>
          <a:prstGeom prst="rect">
            <a:avLst/>
          </a:prstGeom>
          <a:noFill/>
        </p:spPr>
        <p:txBody>
          <a:bodyPr wrap="square" rtlCol="0">
            <a:spAutoFit/>
          </a:bodyPr>
          <a:lstStyle/>
          <a:p>
            <a:r>
              <a:rPr lang="en-US" sz="2000" b="1" i="1" dirty="0">
                <a:solidFill>
                  <a:schemeClr val="tx2"/>
                </a:solidFill>
              </a:rPr>
              <a:t>One more time…</a:t>
            </a:r>
            <a:endParaRPr lang="en-US" sz="2000" dirty="0">
              <a:solidFill>
                <a:schemeClr val="tx2"/>
              </a:solidFill>
            </a:endParaRPr>
          </a:p>
          <a:p>
            <a:endParaRPr lang="en-US" dirty="0"/>
          </a:p>
        </p:txBody>
      </p:sp>
      <p:pic>
        <p:nvPicPr>
          <p:cNvPr id="8" name="Picture 7">
            <a:extLst>
              <a:ext uri="{FF2B5EF4-FFF2-40B4-BE49-F238E27FC236}">
                <a16:creationId xmlns:a16="http://schemas.microsoft.com/office/drawing/2014/main" id="{1C20E729-E1BD-C3BA-AC02-C032BCD68976}"/>
              </a:ext>
            </a:extLst>
          </p:cNvPr>
          <p:cNvPicPr>
            <a:picLocks noChangeAspect="1"/>
          </p:cNvPicPr>
          <p:nvPr/>
        </p:nvPicPr>
        <p:blipFill>
          <a:blip r:embed="rId5"/>
          <a:stretch>
            <a:fillRect/>
          </a:stretch>
        </p:blipFill>
        <p:spPr>
          <a:xfrm>
            <a:off x="745435" y="5996445"/>
            <a:ext cx="4241793" cy="449131"/>
          </a:xfrm>
          <a:prstGeom prst="rect">
            <a:avLst/>
          </a:prstGeom>
        </p:spPr>
      </p:pic>
    </p:spTree>
    <p:extLst>
      <p:ext uri="{BB962C8B-B14F-4D97-AF65-F5344CB8AC3E}">
        <p14:creationId xmlns:p14="http://schemas.microsoft.com/office/powerpoint/2010/main" val="242573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907644" y="2076934"/>
            <a:ext cx="6355469" cy="994311"/>
          </a:xfrm>
        </p:spPr>
        <p:txBody>
          <a:bodyPr/>
          <a:lstStyle/>
          <a:p>
            <a:pPr algn="ctr"/>
            <a:r>
              <a:rPr lang="en-US" sz="4000" dirty="0">
                <a:latin typeface="Acumin Pro ExtraCondensed"/>
              </a:rPr>
              <a:t>Oral English Proficiency Program (OEPP)</a:t>
            </a:r>
            <a:endParaRPr lang="en-US" sz="4000" dirty="0"/>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520820" y="3019656"/>
            <a:ext cx="3991652" cy="1679947"/>
          </a:xfrm>
        </p:spPr>
        <p:txBody>
          <a:bodyPr/>
          <a:lstStyle/>
          <a:p>
            <a:r>
              <a:rPr lang="en-US" dirty="0">
                <a:solidFill>
                  <a:schemeClr val="bg1"/>
                </a:solidFill>
                <a:latin typeface="Acumin Pro SemiCondensed"/>
              </a:rPr>
              <a:t>Mark Haugen </a:t>
            </a:r>
            <a:endParaRPr lang="en-US" dirty="0">
              <a:solidFill>
                <a:schemeClr val="bg1"/>
              </a:solidFill>
            </a:endParaRPr>
          </a:p>
          <a:p>
            <a:r>
              <a:rPr lang="en-US" dirty="0">
                <a:solidFill>
                  <a:schemeClr val="bg1"/>
                </a:solidFill>
                <a:latin typeface="Acumin Pro SemiCondensed"/>
              </a:rPr>
              <a:t>Email: </a:t>
            </a:r>
            <a:r>
              <a:rPr lang="en-US" dirty="0">
                <a:solidFill>
                  <a:schemeClr val="bg1"/>
                </a:solidFill>
                <a:latin typeface="Acumin Pro SemiCondensed"/>
                <a:hlinkClick r:id="rId2">
                  <a:extLst>
                    <a:ext uri="{A12FA001-AC4F-418D-AE19-62706E023703}">
                      <ahyp:hlinkClr xmlns:ahyp="http://schemas.microsoft.com/office/drawing/2018/hyperlinkcolor" val="tx"/>
                    </a:ext>
                  </a:extLst>
                </a:hlinkClick>
              </a:rPr>
              <a:t>mhaugen@purdue.edu</a:t>
            </a:r>
            <a:endParaRPr lang="en-US">
              <a:solidFill>
                <a:schemeClr val="bg1"/>
              </a:solidFill>
            </a:endParaRPr>
          </a:p>
          <a:p>
            <a:r>
              <a:rPr lang="en-US" dirty="0">
                <a:latin typeface="Acumin Pro SemiCondensed"/>
                <a:hlinkClick r:id="rId3"/>
              </a:rPr>
              <a:t>OEPP@purdue.edu</a:t>
            </a:r>
            <a:endParaRPr lang="en-US" dirty="0"/>
          </a:p>
          <a:p>
            <a:endParaRPr lang="en-US" dirty="0"/>
          </a:p>
          <a:p>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pPr defTabSz="685800"/>
            <a:fld id="{049DC8E1-D369-0F48-9062-BB068AFD07CE}" type="datetime1">
              <a:rPr lang="en-US">
                <a:solidFill>
                  <a:srgbClr val="FFFFFF">
                    <a:alpha val="70000"/>
                  </a:srgbClr>
                </a:solidFill>
              </a:rPr>
              <a:pPr defTabSz="685800"/>
              <a:t>9/13/2022</a:t>
            </a:fld>
            <a:endParaRPr lang="en-US" dirty="0">
              <a:solidFill>
                <a:srgbClr val="FFFFFF">
                  <a:alpha val="70000"/>
                </a:srgbClr>
              </a:solidFill>
            </a:endParaRPr>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p:txBody>
          <a:bodyPr/>
          <a:lstStyle/>
          <a:p>
            <a:pPr defTabSz="685800"/>
            <a:fld id="{8A7A6979-0714-4377-B894-6BE4C2D6E202}" type="slidenum">
              <a:rPr lang="en-US">
                <a:solidFill>
                  <a:srgbClr val="FFFFFF"/>
                </a:solidFill>
              </a:rPr>
              <a:pPr defTabSz="685800"/>
              <a:t>6</a:t>
            </a:fld>
            <a:endParaRPr lang="en-US" dirty="0">
              <a:solidFill>
                <a:srgbClr val="FFFFFF"/>
              </a:solidFill>
            </a:endParaRPr>
          </a:p>
        </p:txBody>
      </p:sp>
      <p:pic>
        <p:nvPicPr>
          <p:cNvPr id="10" name="Picture 9">
            <a:extLst>
              <a:ext uri="{FF2B5EF4-FFF2-40B4-BE49-F238E27FC236}">
                <a16:creationId xmlns:a16="http://schemas.microsoft.com/office/drawing/2014/main" id="{06A412E2-6B49-4DB6-BE41-1F23FFCDD6D1}"/>
              </a:ext>
            </a:extLst>
          </p:cNvPr>
          <p:cNvPicPr>
            <a:picLocks noChangeAspect="1"/>
          </p:cNvPicPr>
          <p:nvPr/>
        </p:nvPicPr>
        <p:blipFill>
          <a:blip r:embed="rId4"/>
          <a:stretch>
            <a:fillRect/>
          </a:stretch>
        </p:blipFill>
        <p:spPr>
          <a:xfrm>
            <a:off x="1418685" y="5222688"/>
            <a:ext cx="3243155" cy="346330"/>
          </a:xfrm>
          <a:prstGeom prst="rect">
            <a:avLst/>
          </a:prstGeom>
        </p:spPr>
      </p:pic>
    </p:spTree>
    <p:extLst>
      <p:ext uri="{BB962C8B-B14F-4D97-AF65-F5344CB8AC3E}">
        <p14:creationId xmlns:p14="http://schemas.microsoft.com/office/powerpoint/2010/main" val="333763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1237753" y="234983"/>
            <a:ext cx="5194299" cy="457048"/>
          </a:xfrm>
        </p:spPr>
        <p:txBody>
          <a:bodyPr/>
          <a:lstStyle/>
          <a:p>
            <a:r>
              <a:rPr lang="en-US" sz="3300" dirty="0">
                <a:latin typeface="Acumin Pro ExtraCondensed"/>
              </a:rPr>
              <a:t>OEPP: An Overview</a:t>
            </a: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defTabSz="342900">
              <a:defRPr/>
            </a:pPr>
            <a:r>
              <a:rPr lang="en-US" dirty="0">
                <a:solidFill>
                  <a:srgbClr val="000000">
                    <a:alpha val="70000"/>
                  </a:srgbClr>
                </a:solidFill>
              </a:rPr>
              <a:t>09/13/2022</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defTabSz="342900">
              <a:defRPr/>
            </a:pPr>
            <a:fld id="{8A7A6979-0714-4377-B894-6BE4C2D6E202}" type="slidenum">
              <a:rPr lang="en-US">
                <a:solidFill>
                  <a:srgbClr val="000000"/>
                </a:solidFill>
              </a:rPr>
              <a:pPr defTabSz="342900">
                <a:defRPr/>
              </a:pPr>
              <a:t>7</a:t>
            </a:fld>
            <a:endParaRPr lang="en-US" dirty="0">
              <a:solidFill>
                <a:srgbClr val="000000"/>
              </a:solidFill>
            </a:endParaRPr>
          </a:p>
        </p:txBody>
      </p:sp>
      <p:pic>
        <p:nvPicPr>
          <p:cNvPr id="8" name="Picture 7">
            <a:extLst>
              <a:ext uri="{FF2B5EF4-FFF2-40B4-BE49-F238E27FC236}">
                <a16:creationId xmlns:a16="http://schemas.microsoft.com/office/drawing/2014/main" id="{264F865F-C5E3-44B1-B8B7-A93D45C9B37A}"/>
              </a:ext>
            </a:extLst>
          </p:cNvPr>
          <p:cNvPicPr>
            <a:picLocks noChangeAspect="1"/>
          </p:cNvPicPr>
          <p:nvPr/>
        </p:nvPicPr>
        <p:blipFill>
          <a:blip r:embed="rId2"/>
          <a:stretch>
            <a:fillRect/>
          </a:stretch>
        </p:blipFill>
        <p:spPr>
          <a:xfrm>
            <a:off x="1418685" y="5222688"/>
            <a:ext cx="3243155" cy="346330"/>
          </a:xfrm>
          <a:prstGeom prst="rect">
            <a:avLst/>
          </a:prstGeom>
        </p:spPr>
      </p:pic>
      <p:sp>
        <p:nvSpPr>
          <p:cNvPr id="3" name="TextBox 2">
            <a:extLst>
              <a:ext uri="{FF2B5EF4-FFF2-40B4-BE49-F238E27FC236}">
                <a16:creationId xmlns:a16="http://schemas.microsoft.com/office/drawing/2014/main" id="{2DA9CE82-6000-E786-2FB0-519F2C62ADF2}"/>
              </a:ext>
            </a:extLst>
          </p:cNvPr>
          <p:cNvSpPr txBox="1"/>
          <p:nvPr/>
        </p:nvSpPr>
        <p:spPr>
          <a:xfrm>
            <a:off x="683296" y="1508377"/>
            <a:ext cx="7697611" cy="29084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defTabSz="685800">
              <a:buFont typeface="Wingdings"/>
              <a:buChar char="§"/>
            </a:pPr>
            <a:r>
              <a:rPr lang="en-US" sz="2700" dirty="0">
                <a:solidFill>
                  <a:srgbClr val="000000"/>
                </a:solidFill>
                <a:latin typeface="Acumin Pro"/>
              </a:rPr>
              <a:t>The OEPP supports international graduate student language development.</a:t>
            </a:r>
          </a:p>
          <a:p>
            <a:pPr marL="557213" lvl="1" indent="-214313" defTabSz="685800">
              <a:buFont typeface="Wingdings"/>
              <a:buChar char="§"/>
            </a:pPr>
            <a:r>
              <a:rPr lang="en-US" sz="1500" dirty="0">
                <a:solidFill>
                  <a:srgbClr val="000000"/>
                </a:solidFill>
                <a:latin typeface="Acumin Pro"/>
              </a:rPr>
              <a:t>For current and prospective teaching assistants</a:t>
            </a:r>
          </a:p>
          <a:p>
            <a:pPr marL="557213" lvl="1" indent="-214313" defTabSz="685800">
              <a:buFont typeface="Wingdings"/>
              <a:buChar char="§"/>
            </a:pPr>
            <a:endParaRPr lang="en-US" sz="1350" dirty="0">
              <a:solidFill>
                <a:srgbClr val="000000"/>
              </a:solidFill>
              <a:latin typeface="Acumin Pro"/>
            </a:endParaRPr>
          </a:p>
          <a:p>
            <a:pPr marL="214313" indent="-214313" defTabSz="685800">
              <a:buFont typeface="Wingdings"/>
              <a:buChar char="§"/>
            </a:pPr>
            <a:r>
              <a:rPr lang="en-US" sz="2700" dirty="0">
                <a:solidFill>
                  <a:srgbClr val="000000"/>
                </a:solidFill>
                <a:latin typeface="Acumin Pro"/>
              </a:rPr>
              <a:t>Four Core Program Elements</a:t>
            </a:r>
          </a:p>
          <a:p>
            <a:pPr marL="557213" lvl="1" indent="-214313" defTabSz="685800">
              <a:buFont typeface="Wingdings"/>
              <a:buChar char="§"/>
            </a:pPr>
            <a:r>
              <a:rPr lang="en-US" sz="1500" dirty="0">
                <a:solidFill>
                  <a:srgbClr val="000000"/>
                </a:solidFill>
                <a:latin typeface="Acumin Pro"/>
              </a:rPr>
              <a:t>Oral English Proficiency Testing</a:t>
            </a:r>
            <a:endParaRPr lang="en-US" sz="3000" dirty="0">
              <a:solidFill>
                <a:srgbClr val="000000"/>
              </a:solidFill>
              <a:latin typeface="Acumin Pro"/>
            </a:endParaRPr>
          </a:p>
          <a:p>
            <a:pPr marL="557213" lvl="1" indent="-214313" defTabSz="685800">
              <a:buFont typeface="Wingdings"/>
              <a:buChar char="§"/>
            </a:pPr>
            <a:r>
              <a:rPr lang="en-US" sz="1500" dirty="0">
                <a:solidFill>
                  <a:srgbClr val="000000"/>
                </a:solidFill>
                <a:latin typeface="Acumin Pro"/>
              </a:rPr>
              <a:t>Instruction: Classroom Communication in ESL for International Teaching Assistants</a:t>
            </a:r>
          </a:p>
          <a:p>
            <a:pPr marL="557213" lvl="1" indent="-214313" defTabSz="685800">
              <a:buFont typeface="Wingdings"/>
              <a:buChar char="§"/>
            </a:pPr>
            <a:r>
              <a:rPr lang="en-US" sz="1500" dirty="0">
                <a:solidFill>
                  <a:srgbClr val="000000"/>
                </a:solidFill>
                <a:latin typeface="Acumin Pro"/>
              </a:rPr>
              <a:t>Verify TAs are Certified for Oral English </a:t>
            </a:r>
          </a:p>
          <a:p>
            <a:pPr marL="557213" lvl="1" indent="-214313" defTabSz="685800">
              <a:buFont typeface="Wingdings"/>
              <a:buChar char="§"/>
            </a:pPr>
            <a:r>
              <a:rPr lang="en-US" sz="1500" dirty="0">
                <a:solidFill>
                  <a:srgbClr val="000000"/>
                </a:solidFill>
                <a:latin typeface="Acumin Pro"/>
              </a:rPr>
              <a:t>Volunteer Program and Certificate</a:t>
            </a:r>
          </a:p>
          <a:p>
            <a:pPr marL="342900" lvl="1" defTabSz="685800"/>
            <a:endParaRPr lang="en-US" sz="1500" dirty="0">
              <a:solidFill>
                <a:srgbClr val="000000"/>
              </a:solidFill>
              <a:latin typeface="Acumin Pro"/>
            </a:endParaRPr>
          </a:p>
        </p:txBody>
      </p:sp>
    </p:spTree>
    <p:extLst>
      <p:ext uri="{BB962C8B-B14F-4D97-AF65-F5344CB8AC3E}">
        <p14:creationId xmlns:p14="http://schemas.microsoft.com/office/powerpoint/2010/main" val="211445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978408" y="305612"/>
            <a:ext cx="6149631" cy="457048"/>
          </a:xfrm>
        </p:spPr>
        <p:txBody>
          <a:bodyPr/>
          <a:lstStyle/>
          <a:p>
            <a:r>
              <a:rPr lang="en-US" sz="3300" dirty="0">
                <a:latin typeface="Acumin Pro ExtraCondensed"/>
              </a:rPr>
              <a:t>OEPP: Services We Provide</a:t>
            </a:r>
            <a:endParaRPr lang="en-US"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a:xfrm>
            <a:off x="7590004" y="5524555"/>
            <a:ext cx="778320" cy="242976"/>
          </a:xfrm>
        </p:spPr>
        <p:txBody>
          <a:bodyPr/>
          <a:lstStyle/>
          <a:p>
            <a:pPr defTabSz="342900">
              <a:defRPr/>
            </a:pPr>
            <a:r>
              <a:rPr lang="en-US" dirty="0">
                <a:solidFill>
                  <a:srgbClr val="000000">
                    <a:alpha val="70000"/>
                  </a:srgbClr>
                </a:solidFill>
              </a:rPr>
              <a:t>09/13/2022</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defTabSz="342900">
              <a:defRPr/>
            </a:pPr>
            <a:fld id="{8A7A6979-0714-4377-B894-6BE4C2D6E202}" type="slidenum">
              <a:rPr lang="en-US">
                <a:solidFill>
                  <a:srgbClr val="000000"/>
                </a:solidFill>
              </a:rPr>
              <a:pPr defTabSz="342900">
                <a:defRPr/>
              </a:pPr>
              <a:t>8</a:t>
            </a:fld>
            <a:endParaRPr lang="en-US" dirty="0">
              <a:solidFill>
                <a:srgbClr val="000000"/>
              </a:solidFill>
            </a:endParaRPr>
          </a:p>
        </p:txBody>
      </p:sp>
      <p:pic>
        <p:nvPicPr>
          <p:cNvPr id="8" name="Picture 7">
            <a:extLst>
              <a:ext uri="{FF2B5EF4-FFF2-40B4-BE49-F238E27FC236}">
                <a16:creationId xmlns:a16="http://schemas.microsoft.com/office/drawing/2014/main" id="{264F865F-C5E3-44B1-B8B7-A93D45C9B37A}"/>
              </a:ext>
            </a:extLst>
          </p:cNvPr>
          <p:cNvPicPr>
            <a:picLocks noChangeAspect="1"/>
          </p:cNvPicPr>
          <p:nvPr/>
        </p:nvPicPr>
        <p:blipFill>
          <a:blip r:embed="rId2"/>
          <a:stretch>
            <a:fillRect/>
          </a:stretch>
        </p:blipFill>
        <p:spPr>
          <a:xfrm>
            <a:off x="1418685" y="5222688"/>
            <a:ext cx="3243155" cy="346330"/>
          </a:xfrm>
          <a:prstGeom prst="rect">
            <a:avLst/>
          </a:prstGeom>
        </p:spPr>
      </p:pic>
      <p:sp>
        <p:nvSpPr>
          <p:cNvPr id="3" name="TextBox 2">
            <a:extLst>
              <a:ext uri="{FF2B5EF4-FFF2-40B4-BE49-F238E27FC236}">
                <a16:creationId xmlns:a16="http://schemas.microsoft.com/office/drawing/2014/main" id="{D0F9F2F6-CD57-F990-9783-68A775C4A206}"/>
              </a:ext>
            </a:extLst>
          </p:cNvPr>
          <p:cNvSpPr txBox="1"/>
          <p:nvPr/>
        </p:nvSpPr>
        <p:spPr>
          <a:xfrm>
            <a:off x="350181" y="1296857"/>
            <a:ext cx="8177389" cy="417806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defTabSz="685800">
              <a:buFont typeface="Arial"/>
              <a:buChar char="•"/>
            </a:pPr>
            <a:r>
              <a:rPr lang="en-US" sz="1600" dirty="0">
                <a:solidFill>
                  <a:srgbClr val="000000"/>
                </a:solidFill>
                <a:latin typeface="Acumin Pro"/>
              </a:rPr>
              <a:t>Testing </a:t>
            </a:r>
          </a:p>
          <a:p>
            <a:pPr marL="557213" lvl="1" indent="-214313" defTabSz="685800">
              <a:buFont typeface="Arial"/>
              <a:buChar char="•"/>
            </a:pPr>
            <a:r>
              <a:rPr lang="en-US" sz="1600" dirty="0">
                <a:solidFill>
                  <a:srgbClr val="000000"/>
                </a:solidFill>
                <a:latin typeface="Acumin Pro"/>
              </a:rPr>
              <a:t>For prospective international student TAs who do not meet the automatic certification requirements (e.g., 27 on the TOEFL speaking). </a:t>
            </a:r>
          </a:p>
          <a:p>
            <a:pPr marL="557213" lvl="1" indent="-214313" defTabSz="685800">
              <a:buFont typeface="Arial"/>
              <a:buChar char="•"/>
            </a:pPr>
            <a:r>
              <a:rPr lang="en-US" sz="1600" dirty="0">
                <a:solidFill>
                  <a:srgbClr val="000000"/>
                </a:solidFill>
                <a:latin typeface="Acumin Pro"/>
              </a:rPr>
              <a:t>Offered monthly during the academic year; weekly in the summer.</a:t>
            </a:r>
          </a:p>
          <a:p>
            <a:pPr marL="557213" lvl="1" indent="-214313" defTabSz="685800">
              <a:buFont typeface="Arial"/>
              <a:buChar char="•"/>
            </a:pPr>
            <a:r>
              <a:rPr lang="en-US" sz="1600" dirty="0">
                <a:solidFill>
                  <a:srgbClr val="000000"/>
                </a:solidFill>
                <a:latin typeface="Acumin Pro"/>
              </a:rPr>
              <a:t>We tested 614 students in 2021-22. </a:t>
            </a:r>
          </a:p>
          <a:p>
            <a:pPr marL="557213" lvl="1" indent="-214313" defTabSz="685800">
              <a:buFont typeface="Arial"/>
              <a:buChar char="•"/>
            </a:pPr>
            <a:endParaRPr lang="en-US" sz="1600" dirty="0">
              <a:solidFill>
                <a:srgbClr val="000000"/>
              </a:solidFill>
              <a:latin typeface="Acumin Pro"/>
            </a:endParaRPr>
          </a:p>
          <a:p>
            <a:pPr marL="214313" indent="-214313" defTabSz="685800">
              <a:buFont typeface="Arial"/>
              <a:buChar char="•"/>
            </a:pPr>
            <a:r>
              <a:rPr lang="en-US" sz="1600" dirty="0">
                <a:solidFill>
                  <a:srgbClr val="000000"/>
                </a:solidFill>
                <a:latin typeface="Acumin Pro"/>
              </a:rPr>
              <a:t>Instruction: Classroom Communication in ESL for International Teaching Assistants</a:t>
            </a:r>
          </a:p>
          <a:p>
            <a:pPr marL="557213" lvl="1" indent="-214313" defTabSz="685800">
              <a:buFont typeface="Arial"/>
              <a:buChar char="•"/>
            </a:pPr>
            <a:r>
              <a:rPr lang="en-US" sz="1600" dirty="0">
                <a:solidFill>
                  <a:srgbClr val="000000"/>
                </a:solidFill>
                <a:latin typeface="Acumin Pro"/>
              </a:rPr>
              <a:t>Students receive one-on-one tutoring.</a:t>
            </a:r>
          </a:p>
          <a:p>
            <a:pPr marL="557213" lvl="1" indent="-214313" defTabSz="685800">
              <a:buFont typeface="Arial"/>
              <a:buChar char="•"/>
            </a:pPr>
            <a:r>
              <a:rPr lang="en-US" sz="1600" dirty="0">
                <a:solidFill>
                  <a:srgbClr val="000000"/>
                </a:solidFill>
                <a:latin typeface="Acumin Pro"/>
              </a:rPr>
              <a:t>Interact with undergraduate students in 5 teaching presentations.</a:t>
            </a:r>
          </a:p>
          <a:p>
            <a:pPr marL="557213" lvl="1" indent="-214313" defTabSz="685800">
              <a:buFont typeface="Arial"/>
              <a:buChar char="•"/>
            </a:pPr>
            <a:r>
              <a:rPr lang="en-US" sz="1600" dirty="0">
                <a:solidFill>
                  <a:srgbClr val="000000"/>
                </a:solidFill>
                <a:latin typeface="Acumin Pro"/>
              </a:rPr>
              <a:t>171 students in </a:t>
            </a:r>
            <a:r>
              <a:rPr lang="en-US" sz="1600" dirty="0">
                <a:solidFill>
                  <a:srgbClr val="000000"/>
                </a:solidFill>
                <a:latin typeface="Acumin Pro"/>
                <a:ea typeface="+mn-lt"/>
                <a:cs typeface="+mn-lt"/>
              </a:rPr>
              <a:t>2021-22.</a:t>
            </a:r>
            <a:endParaRPr lang="en-US" sz="1600" dirty="0">
              <a:solidFill>
                <a:srgbClr val="000000"/>
              </a:solidFill>
              <a:latin typeface="Acumin Pro"/>
            </a:endParaRPr>
          </a:p>
          <a:p>
            <a:pPr marL="557213" lvl="1" indent="-214313" defTabSz="685800">
              <a:buFont typeface="Arial"/>
              <a:buChar char="•"/>
            </a:pPr>
            <a:endParaRPr lang="en-US" sz="1600" dirty="0">
              <a:solidFill>
                <a:srgbClr val="000000"/>
              </a:solidFill>
              <a:latin typeface="Acumin Pro"/>
            </a:endParaRPr>
          </a:p>
          <a:p>
            <a:pPr marL="214313" indent="-214313" defTabSz="685800">
              <a:buFont typeface="Arial"/>
              <a:buChar char="•"/>
            </a:pPr>
            <a:r>
              <a:rPr lang="en-US" sz="1600" dirty="0">
                <a:solidFill>
                  <a:srgbClr val="000000"/>
                </a:solidFill>
                <a:latin typeface="Acumin Pro"/>
              </a:rPr>
              <a:t>Volunteer Program</a:t>
            </a:r>
          </a:p>
          <a:p>
            <a:pPr marL="557213" lvl="1" indent="-214313" defTabSz="685800">
              <a:buFont typeface="Arial"/>
              <a:buChar char="•"/>
            </a:pPr>
            <a:r>
              <a:rPr lang="en-US" sz="1600" dirty="0">
                <a:solidFill>
                  <a:srgbClr val="000000"/>
                </a:solidFill>
                <a:latin typeface="Acumin Pro"/>
              </a:rPr>
              <a:t>Volunteers observe, participate, and prepare written feedback.</a:t>
            </a:r>
          </a:p>
          <a:p>
            <a:pPr marL="557213" lvl="1" indent="-214313" defTabSz="685800">
              <a:buFont typeface="Arial"/>
              <a:buChar char="•"/>
            </a:pPr>
            <a:r>
              <a:rPr lang="en-US" sz="1600" dirty="0">
                <a:solidFill>
                  <a:srgbClr val="000000"/>
                </a:solidFill>
                <a:latin typeface="Acumin Pro"/>
              </a:rPr>
              <a:t>1048 unique volunteers; 1935 hours of volunteering in 2021-22.</a:t>
            </a:r>
          </a:p>
          <a:p>
            <a:pPr marL="557213" lvl="1" indent="-214313" defTabSz="685800">
              <a:buFont typeface="Arial"/>
              <a:buChar char="•"/>
            </a:pPr>
            <a:r>
              <a:rPr lang="en-US" sz="1600" dirty="0">
                <a:solidFill>
                  <a:srgbClr val="000000"/>
                </a:solidFill>
                <a:latin typeface="Acumin Pro"/>
              </a:rPr>
              <a:t>Intercultural Communication Partner Certificate for 10 hours of volunteering.</a:t>
            </a:r>
          </a:p>
          <a:p>
            <a:pPr marL="557213" lvl="1" indent="-214313" defTabSz="685800">
              <a:buFont typeface="Arial"/>
              <a:buChar char="•"/>
            </a:pPr>
            <a:endParaRPr lang="en-US" sz="1350" dirty="0">
              <a:solidFill>
                <a:srgbClr val="000000"/>
              </a:solidFill>
              <a:latin typeface="Acumin Pro"/>
            </a:endParaRPr>
          </a:p>
          <a:p>
            <a:pPr marL="557213" lvl="1" indent="-214313" defTabSz="685800">
              <a:buFont typeface="Arial"/>
              <a:buChar char="•"/>
            </a:pPr>
            <a:endParaRPr lang="en-US" sz="1350" dirty="0">
              <a:solidFill>
                <a:srgbClr val="000000"/>
              </a:solidFill>
              <a:latin typeface="Acumin Pro"/>
            </a:endParaRPr>
          </a:p>
        </p:txBody>
      </p:sp>
    </p:spTree>
    <p:extLst>
      <p:ext uri="{BB962C8B-B14F-4D97-AF65-F5344CB8AC3E}">
        <p14:creationId xmlns:p14="http://schemas.microsoft.com/office/powerpoint/2010/main" val="312691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a:xfrm>
            <a:off x="875503" y="365818"/>
            <a:ext cx="7903631" cy="415498"/>
          </a:xfrm>
        </p:spPr>
        <p:txBody>
          <a:bodyPr/>
          <a:lstStyle/>
          <a:p>
            <a:r>
              <a:rPr lang="en-US" sz="3000" dirty="0">
                <a:latin typeface="Acumin Pro ExtraCondensed"/>
              </a:rPr>
              <a:t>OEPP: Additional Support/Opportunities</a:t>
            </a:r>
            <a:endParaRPr lang="en-US" sz="3300" dirty="0"/>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pPr defTabSz="342900">
              <a:defRPr/>
            </a:pPr>
            <a:r>
              <a:rPr lang="en-US" dirty="0">
                <a:solidFill>
                  <a:srgbClr val="000000">
                    <a:alpha val="70000"/>
                  </a:srgbClr>
                </a:solidFill>
              </a:rPr>
              <a:t>09/13/2022</a:t>
            </a:r>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pPr defTabSz="342900">
              <a:defRPr/>
            </a:pPr>
            <a:fld id="{8A7A6979-0714-4377-B894-6BE4C2D6E202}" type="slidenum">
              <a:rPr lang="en-US">
                <a:solidFill>
                  <a:srgbClr val="000000"/>
                </a:solidFill>
              </a:rPr>
              <a:pPr defTabSz="342900">
                <a:defRPr/>
              </a:pPr>
              <a:t>9</a:t>
            </a:fld>
            <a:endParaRPr lang="en-US" dirty="0">
              <a:solidFill>
                <a:srgbClr val="000000"/>
              </a:solidFill>
            </a:endParaRPr>
          </a:p>
        </p:txBody>
      </p:sp>
      <p:pic>
        <p:nvPicPr>
          <p:cNvPr id="8" name="Picture 7">
            <a:extLst>
              <a:ext uri="{FF2B5EF4-FFF2-40B4-BE49-F238E27FC236}">
                <a16:creationId xmlns:a16="http://schemas.microsoft.com/office/drawing/2014/main" id="{264F865F-C5E3-44B1-B8B7-A93D45C9B37A}"/>
              </a:ext>
            </a:extLst>
          </p:cNvPr>
          <p:cNvPicPr>
            <a:picLocks noChangeAspect="1"/>
          </p:cNvPicPr>
          <p:nvPr/>
        </p:nvPicPr>
        <p:blipFill>
          <a:blip r:embed="rId2"/>
          <a:stretch>
            <a:fillRect/>
          </a:stretch>
        </p:blipFill>
        <p:spPr>
          <a:xfrm>
            <a:off x="1418685" y="5222688"/>
            <a:ext cx="3243155" cy="346330"/>
          </a:xfrm>
          <a:prstGeom prst="rect">
            <a:avLst/>
          </a:prstGeom>
        </p:spPr>
      </p:pic>
      <p:sp>
        <p:nvSpPr>
          <p:cNvPr id="3" name="TextBox 2">
            <a:extLst>
              <a:ext uri="{FF2B5EF4-FFF2-40B4-BE49-F238E27FC236}">
                <a16:creationId xmlns:a16="http://schemas.microsoft.com/office/drawing/2014/main" id="{EF48446C-690D-6D6A-14C3-DE30A708D40B}"/>
              </a:ext>
            </a:extLst>
          </p:cNvPr>
          <p:cNvSpPr txBox="1"/>
          <p:nvPr/>
        </p:nvSpPr>
        <p:spPr>
          <a:xfrm>
            <a:off x="451556" y="1400359"/>
            <a:ext cx="8184444" cy="30469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4313" indent="-214313" defTabSz="685800">
              <a:buFont typeface="Arial"/>
              <a:buChar char="•"/>
            </a:pPr>
            <a:r>
              <a:rPr lang="en-US" dirty="0">
                <a:solidFill>
                  <a:srgbClr val="000000"/>
                </a:solidFill>
                <a:latin typeface="Acumin Pro"/>
              </a:rPr>
              <a:t>Standardized Test Score Interpretation</a:t>
            </a:r>
          </a:p>
          <a:p>
            <a:pPr marL="557213" lvl="1" indent="-214313" defTabSz="685800">
              <a:buFont typeface="Arial"/>
              <a:buChar char="•"/>
            </a:pPr>
            <a:r>
              <a:rPr lang="en-US" sz="1350" dirty="0">
                <a:solidFill>
                  <a:srgbClr val="000000"/>
                </a:solidFill>
                <a:latin typeface="Acumin Pro"/>
              </a:rPr>
              <a:t>TOEFL, IELTS, Duolingo</a:t>
            </a:r>
          </a:p>
          <a:p>
            <a:pPr marL="214313" indent="-214313" defTabSz="685800">
              <a:buFont typeface="Arial"/>
              <a:buChar char="•"/>
            </a:pPr>
            <a:endParaRPr lang="en-US" sz="1350" dirty="0">
              <a:solidFill>
                <a:srgbClr val="000000"/>
              </a:solidFill>
              <a:latin typeface="Acumin Pro"/>
            </a:endParaRPr>
          </a:p>
          <a:p>
            <a:pPr marL="214313" indent="-214313" defTabSz="685800">
              <a:buFont typeface="Arial"/>
              <a:buChar char="•"/>
            </a:pPr>
            <a:r>
              <a:rPr lang="en-US" dirty="0">
                <a:solidFill>
                  <a:srgbClr val="000000"/>
                </a:solidFill>
                <a:latin typeface="Acumin Pro"/>
              </a:rPr>
              <a:t>Feedback on Student Performance on the OEPT</a:t>
            </a:r>
          </a:p>
          <a:p>
            <a:pPr marL="557213" lvl="1" indent="-214313" defTabSz="685800">
              <a:buFont typeface="Arial"/>
              <a:buChar char="•"/>
            </a:pPr>
            <a:r>
              <a:rPr lang="en-US" sz="1350" dirty="0">
                <a:solidFill>
                  <a:srgbClr val="000000"/>
                </a:solidFill>
                <a:latin typeface="Acumin Pro"/>
              </a:rPr>
              <a:t>One-on-One Tutoring</a:t>
            </a:r>
          </a:p>
          <a:p>
            <a:pPr marL="557213" lvl="1" indent="-214313" defTabSz="685800">
              <a:buFont typeface="Arial"/>
              <a:buChar char="•"/>
            </a:pPr>
            <a:endParaRPr lang="en-US" sz="1350" dirty="0">
              <a:solidFill>
                <a:srgbClr val="000000"/>
              </a:solidFill>
              <a:latin typeface="Acumin Pro"/>
            </a:endParaRPr>
          </a:p>
          <a:p>
            <a:pPr marL="214313" indent="-214313" defTabSz="685800">
              <a:buFont typeface="Arial"/>
              <a:buChar char="•"/>
            </a:pPr>
            <a:r>
              <a:rPr lang="en-US" dirty="0">
                <a:solidFill>
                  <a:srgbClr val="000000"/>
                </a:solidFill>
                <a:latin typeface="Acumin Pro"/>
              </a:rPr>
              <a:t>Undergraduate Student Volunteers</a:t>
            </a:r>
          </a:p>
          <a:p>
            <a:pPr marL="557213" lvl="1" indent="-214313" defTabSz="685800">
              <a:buFont typeface="Arial"/>
              <a:buChar char="•"/>
            </a:pPr>
            <a:r>
              <a:rPr lang="en-US" sz="1350" dirty="0">
                <a:solidFill>
                  <a:srgbClr val="000000"/>
                </a:solidFill>
                <a:latin typeface="Acumin Pro"/>
              </a:rPr>
              <a:t>Encourage your undergraduate students to volunteer</a:t>
            </a:r>
          </a:p>
          <a:p>
            <a:pPr marL="557213" lvl="1" indent="-214313" defTabSz="685800">
              <a:buFont typeface="Arial"/>
              <a:buChar char="•"/>
            </a:pPr>
            <a:endParaRPr lang="en-US" sz="1350" dirty="0">
              <a:solidFill>
                <a:srgbClr val="000000"/>
              </a:solidFill>
              <a:latin typeface="Acumin Pro"/>
            </a:endParaRPr>
          </a:p>
          <a:p>
            <a:pPr marL="214313" indent="-214313" defTabSz="685800">
              <a:buFont typeface="Arial"/>
              <a:buChar char="•"/>
            </a:pPr>
            <a:r>
              <a:rPr lang="en-US" dirty="0">
                <a:solidFill>
                  <a:srgbClr val="000000"/>
                </a:solidFill>
                <a:latin typeface="Acumin Pro"/>
              </a:rPr>
              <a:t>Contact: Mark Haugen: </a:t>
            </a:r>
            <a:r>
              <a:rPr lang="en-US" u="sng" dirty="0">
                <a:solidFill>
                  <a:srgbClr val="000000"/>
                </a:solidFill>
                <a:latin typeface="Acumin Pro"/>
              </a:rPr>
              <a:t>mhaugen@purdue.edu</a:t>
            </a:r>
          </a:p>
          <a:p>
            <a:pPr marL="557213" lvl="1" indent="-214313" defTabSz="685800">
              <a:buFont typeface="Arial"/>
              <a:buChar char="•"/>
            </a:pPr>
            <a:r>
              <a:rPr lang="en-US" sz="1350" dirty="0">
                <a:solidFill>
                  <a:srgbClr val="000000"/>
                </a:solidFill>
                <a:latin typeface="Acumin Pro"/>
                <a:hlinkClick r:id="rId3"/>
              </a:rPr>
              <a:t>OEPP@purdue.edu</a:t>
            </a:r>
          </a:p>
          <a:p>
            <a:pPr marL="557213" lvl="1" indent="-214313" defTabSz="685800">
              <a:buFont typeface="Arial"/>
              <a:buChar char="•"/>
            </a:pPr>
            <a:r>
              <a:rPr lang="en-US" sz="1350" dirty="0">
                <a:solidFill>
                  <a:srgbClr val="000000"/>
                </a:solidFill>
                <a:latin typeface="Acumin Pro"/>
              </a:rPr>
              <a:t>More information:</a:t>
            </a:r>
            <a:r>
              <a:rPr lang="en-US" sz="1350" dirty="0">
                <a:solidFill>
                  <a:srgbClr val="000000"/>
                </a:solidFill>
                <a:latin typeface="Acumin Pro"/>
                <a:ea typeface="+mn-lt"/>
                <a:cs typeface="+mn-lt"/>
              </a:rPr>
              <a:t> https://www.purdue.edu/oepp/</a:t>
            </a:r>
            <a:endParaRPr lang="en-US" sz="1350" dirty="0">
              <a:solidFill>
                <a:srgbClr val="000000"/>
              </a:solidFill>
              <a:latin typeface="Acumin Pro"/>
            </a:endParaRPr>
          </a:p>
          <a:p>
            <a:pPr marL="557213" lvl="1" indent="-214313" defTabSz="685800">
              <a:buFont typeface="Arial"/>
              <a:buChar char="•"/>
            </a:pPr>
            <a:endParaRPr lang="en-US" sz="1350" dirty="0">
              <a:solidFill>
                <a:srgbClr val="000000"/>
              </a:solidFill>
              <a:latin typeface="Acumin Pro"/>
              <a:ea typeface="+mn-lt"/>
              <a:cs typeface="+mn-lt"/>
            </a:endParaRPr>
          </a:p>
        </p:txBody>
      </p:sp>
    </p:spTree>
    <p:extLst>
      <p:ext uri="{BB962C8B-B14F-4D97-AF65-F5344CB8AC3E}">
        <p14:creationId xmlns:p14="http://schemas.microsoft.com/office/powerpoint/2010/main" val="693236948"/>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0F7A2058-D776-41B7-84A0-0C874A3FCA7D}" vid="{0B5A5621-8B38-4282-8CA5-79EF5D6FFF98}"/>
    </a:ext>
  </a:extLst>
</a:theme>
</file>

<file path=ppt/theme/theme2.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B9A4BF5A-FA82-4743-A356-F30104E9702E}" vid="{D9FFC432-544D-40FD-A9FA-DB110107A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Purdue2</Template>
  <TotalTime>5478</TotalTime>
  <Words>1332</Words>
  <Application>Microsoft Office PowerPoint</Application>
  <PresentationFormat>On-screen Show (4:3)</PresentationFormat>
  <Paragraphs>146</Paragraphs>
  <Slides>12</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Wingdings</vt:lpstr>
      <vt:lpstr>United Sans Cd Md</vt:lpstr>
      <vt:lpstr>Acumin Pro SemiCondensed</vt:lpstr>
      <vt:lpstr>Acumin Pro ExtraCondensed Smbd</vt:lpstr>
      <vt:lpstr>Calibri</vt:lpstr>
      <vt:lpstr>Acumin Pro ExtraCondensed</vt:lpstr>
      <vt:lpstr>United Sans Rg Md</vt:lpstr>
      <vt:lpstr>Acumin Pro Semibold</vt:lpstr>
      <vt:lpstr>Acumin Pro</vt:lpstr>
      <vt:lpstr>Acumin Pro Medium</vt:lpstr>
      <vt:lpstr>Arial</vt:lpstr>
      <vt:lpstr>Purdue2</vt:lpstr>
      <vt:lpstr>Purdue1</vt:lpstr>
      <vt:lpstr>ON-CAMPUS WRITING LAB (OWL)​ </vt:lpstr>
      <vt:lpstr>On-Campus Writing Lab (OWL)</vt:lpstr>
      <vt:lpstr>On-Campus Writing Lab (OWL)</vt:lpstr>
      <vt:lpstr>On-Campus Writing Lab (OWL)</vt:lpstr>
      <vt:lpstr>On-Campus Writing lab (owl)</vt:lpstr>
      <vt:lpstr>Oral English Proficiency Program (OEPP)</vt:lpstr>
      <vt:lpstr>OEPP: An Overview</vt:lpstr>
      <vt:lpstr>OEPP: Services We Provide</vt:lpstr>
      <vt:lpstr>OEPP: Additional Support/Opportunities</vt:lpstr>
      <vt:lpstr>Purdue language and cultural Exchange (place)</vt:lpstr>
      <vt:lpstr>PLaCE: Program Overview</vt:lpstr>
      <vt:lpstr>PLaCE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ON-CAMPUS WRITING LAB (OWL)</dc:title>
  <dc:creator>Ludwig, Kari Elizabeth</dc:creator>
  <cp:lastModifiedBy>Haugen, Mark R</cp:lastModifiedBy>
  <cp:revision>195</cp:revision>
  <dcterms:created xsi:type="dcterms:W3CDTF">2022-09-08T20:24:03Z</dcterms:created>
  <dcterms:modified xsi:type="dcterms:W3CDTF">2022-09-13T12:52:01Z</dcterms:modified>
</cp:coreProperties>
</file>