
<file path=[Content_Types].xml><?xml version="1.0" encoding="utf-8"?>
<Types xmlns="http://schemas.openxmlformats.org/package/2006/content-types"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/>
    <p:restoredTop sz="94663"/>
  </p:normalViewPr>
  <p:slideViewPr>
    <p:cSldViewPr snapToGrid="0">
      <p:cViewPr varScale="1">
        <p:scale>
          <a:sx n="147" d="100"/>
          <a:sy n="147" d="100"/>
        </p:scale>
        <p:origin x="19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dfeda5464ff58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dfeda5464ff58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is assigned by the quantity object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010288dc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010288dc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4c7bcd38b64ba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4c7bcd38b64ba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4c7bcd38b64ba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4c7bcd38b64ba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4c7bcd38b64ba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4c7bcd38b64ba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4c7bcd38b64ba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14c7bcd38b64ba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4c7bcd38b64ba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4c7bcd38b64ba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claimed that telicity in verbal classifier construction comes from a numeral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out numeral, it won’t be compatible with in x time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0172984c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0172984c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4c7bcd38b64ba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4c7bcd38b64ba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in motion predicates “reach” assigns range to AspQ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 that can’t have two elements assigning range to the same head at the same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4c7bcd38b64ba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4c7bcd38b64ba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4c7bcd38b64ba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4c7bcd38b64ba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 followed by Numeral Classifier, meaning knocking two times consecutively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0172984c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0172984c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4c7bcd38b64ba5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4c7bcd38b64ba5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0172984c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0172984c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172984c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172984c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feda5464ff5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feda5464ff58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dfeda5464ff58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dfeda5464ff58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dfeda5464ff58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dfeda5464ff58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dfeda5464ff58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dfeda5464ff58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dfeda5464ff58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dfeda5464ff58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dfeda5464ff58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dfeda5464ff58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technical terms we say these elements assign range to the empty head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elements that assign range don’t have to be in the head position, it could also be in the specifier.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feda5464ff58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dfeda5464ff58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56323" y="1384096"/>
            <a:ext cx="49440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Verbal Classifiers, Numerals, &amp; Telicity in Mandarin: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Exo-Skeletal Analysis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488357" y="3215016"/>
            <a:ext cx="3873300" cy="11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Pin-Hsi Chen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Purdue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(Indigenous and Endangered Languages Lab)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Exo-Skeletal Model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43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4) Asp</a:t>
            </a:r>
            <a:r>
              <a:rPr lang="en" baseline="-25000"/>
              <a:t>Q</a:t>
            </a:r>
            <a:r>
              <a:rPr lang="en"/>
              <a:t>P is the functional projection responsible for telicity. It also assigns accusative case to an object (Borer, 2005b).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000" y="1299625"/>
            <a:ext cx="2702790" cy="369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Exo-Skeletal Model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983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5) If an event is atelic, there is no Asp</a:t>
            </a:r>
            <a:r>
              <a:rPr lang="en" baseline="-25000"/>
              <a:t>Q</a:t>
            </a:r>
            <a:r>
              <a:rPr lang="en"/>
              <a:t>P. Instead, the object is introduced by a functional projection that assigns partitive case (Borer, 2005b).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55" y="1094450"/>
            <a:ext cx="2756848" cy="391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the Model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verbal classifier phrase (CLvP) projects, assigned range by a verbal classifier.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Qiao	</a:t>
            </a:r>
            <a:r>
              <a:rPr lang="en">
                <a:solidFill>
                  <a:srgbClr val="0000FF"/>
                </a:solidFill>
              </a:rPr>
              <a:t>xia</a:t>
            </a:r>
            <a:br>
              <a:rPr lang="en"/>
            </a:br>
            <a:r>
              <a:rPr lang="en"/>
              <a:t>Knock	</a:t>
            </a:r>
            <a:r>
              <a:rPr lang="en">
                <a:solidFill>
                  <a:srgbClr val="0000FF"/>
                </a:solidFill>
              </a:rPr>
              <a:t>CLv-TIME</a:t>
            </a:r>
            <a:br>
              <a:rPr lang="en"/>
            </a:br>
            <a:r>
              <a:rPr lang="en"/>
              <a:t>“Knock time”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25" y="2387475"/>
            <a:ext cx="2708708" cy="21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the Model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773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2) A numeral counts the sub-events and assigns range to </a:t>
            </a:r>
            <a:r>
              <a:rPr lang="en" dirty="0" err="1"/>
              <a:t>Asp</a:t>
            </a:r>
            <a:r>
              <a:rPr lang="en" baseline="-25000" dirty="0" err="1"/>
              <a:t>Q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Qiao</a:t>
            </a:r>
            <a:r>
              <a:rPr lang="en" dirty="0"/>
              <a:t>	</a:t>
            </a:r>
            <a:r>
              <a:rPr lang="en" dirty="0" err="1">
                <a:solidFill>
                  <a:srgbClr val="FF0000"/>
                </a:solidFill>
              </a:rPr>
              <a:t>liang</a:t>
            </a:r>
            <a:r>
              <a:rPr lang="en" dirty="0"/>
              <a:t>	</a:t>
            </a:r>
            <a:r>
              <a:rPr lang="en" dirty="0" err="1">
                <a:solidFill>
                  <a:srgbClr val="0000FF"/>
                </a:solidFill>
              </a:rPr>
              <a:t>xia</a:t>
            </a:r>
            <a:br>
              <a:rPr lang="en" dirty="0"/>
            </a:br>
            <a:r>
              <a:rPr lang="en" dirty="0"/>
              <a:t>Knock	</a:t>
            </a:r>
            <a:r>
              <a:rPr lang="en" dirty="0">
                <a:solidFill>
                  <a:srgbClr val="FF0000"/>
                </a:solidFill>
              </a:rPr>
              <a:t>two</a:t>
            </a:r>
            <a:r>
              <a:rPr lang="en" dirty="0"/>
              <a:t>	</a:t>
            </a:r>
            <a:r>
              <a:rPr lang="en" dirty="0" err="1">
                <a:solidFill>
                  <a:srgbClr val="0000FF"/>
                </a:solidFill>
              </a:rPr>
              <a:t>CLv</a:t>
            </a:r>
            <a:r>
              <a:rPr lang="en" dirty="0">
                <a:solidFill>
                  <a:srgbClr val="0000FF"/>
                </a:solidFill>
              </a:rPr>
              <a:t>-TIME</a:t>
            </a:r>
            <a:br>
              <a:rPr lang="en" dirty="0"/>
            </a:br>
            <a:r>
              <a:rPr lang="en" dirty="0"/>
              <a:t>“Knock two times”</a:t>
            </a:r>
            <a:endParaRPr dirty="0"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300" y="1265350"/>
            <a:ext cx="4004675" cy="345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the Model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924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3) If there is an object, it is introduced by FP.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Qiao</a:t>
            </a:r>
            <a:r>
              <a:rPr lang="en" dirty="0"/>
              <a:t>	</a:t>
            </a:r>
            <a:r>
              <a:rPr lang="en" dirty="0" err="1"/>
              <a:t>zhuo-zi</a:t>
            </a:r>
            <a:r>
              <a:rPr lang="en" dirty="0"/>
              <a:t>	</a:t>
            </a:r>
            <a:r>
              <a:rPr lang="en" dirty="0" err="1">
                <a:solidFill>
                  <a:srgbClr val="FF0000"/>
                </a:solidFill>
              </a:rPr>
              <a:t>liang</a:t>
            </a:r>
            <a:r>
              <a:rPr lang="en" dirty="0"/>
              <a:t>	</a:t>
            </a:r>
            <a:r>
              <a:rPr lang="en" dirty="0" err="1">
                <a:solidFill>
                  <a:srgbClr val="0000FF"/>
                </a:solidFill>
              </a:rPr>
              <a:t>xia</a:t>
            </a:r>
            <a:br>
              <a:rPr lang="en" dirty="0"/>
            </a:br>
            <a:r>
              <a:rPr lang="en" dirty="0"/>
              <a:t>Knock	</a:t>
            </a:r>
            <a:r>
              <a:rPr lang="en" dirty="0" err="1"/>
              <a:t>tabel</a:t>
            </a:r>
            <a:r>
              <a:rPr lang="en" dirty="0"/>
              <a:t>	</a:t>
            </a:r>
            <a:r>
              <a:rPr lang="en" dirty="0">
                <a:solidFill>
                  <a:srgbClr val="FF0000"/>
                </a:solidFill>
              </a:rPr>
              <a:t>two</a:t>
            </a:r>
            <a:r>
              <a:rPr lang="en" dirty="0"/>
              <a:t>	</a:t>
            </a:r>
            <a:r>
              <a:rPr lang="en" dirty="0" err="1">
                <a:solidFill>
                  <a:srgbClr val="0000FF"/>
                </a:solidFill>
              </a:rPr>
              <a:t>CLv</a:t>
            </a:r>
            <a:r>
              <a:rPr lang="en" dirty="0">
                <a:solidFill>
                  <a:srgbClr val="0000FF"/>
                </a:solidFill>
              </a:rPr>
              <a:t>-TIME</a:t>
            </a:r>
            <a:br>
              <a:rPr lang="en" dirty="0"/>
            </a:br>
            <a:r>
              <a:rPr lang="en" dirty="0"/>
              <a:t>“Knock the table two times”</a:t>
            </a:r>
            <a:endParaRPr dirty="0"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847" y="1297550"/>
            <a:ext cx="3971152" cy="364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the Model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4) Additional layers…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Ta.      </a:t>
            </a:r>
            <a:r>
              <a:rPr lang="en-US" sz="1600" dirty="0" err="1"/>
              <a:t>qiao</a:t>
            </a:r>
            <a:r>
              <a:rPr lang="en" sz="1600" dirty="0"/>
              <a:t>      </a:t>
            </a:r>
            <a:r>
              <a:rPr lang="en" sz="1600" dirty="0" err="1"/>
              <a:t>zhuo-zi</a:t>
            </a:r>
            <a:r>
              <a:rPr lang="en" sz="1600" dirty="0"/>
              <a:t>   </a:t>
            </a:r>
            <a:r>
              <a:rPr lang="en" sz="1600" dirty="0" err="1">
                <a:solidFill>
                  <a:srgbClr val="FF0000"/>
                </a:solidFill>
              </a:rPr>
              <a:t>liang</a:t>
            </a:r>
            <a:r>
              <a:rPr lang="en" sz="1600" dirty="0"/>
              <a:t>   </a:t>
            </a:r>
            <a:r>
              <a:rPr lang="en" sz="1600" dirty="0" err="1">
                <a:solidFill>
                  <a:srgbClr val="0000FF"/>
                </a:solidFill>
              </a:rPr>
              <a:t>xia</a:t>
            </a:r>
            <a:br>
              <a:rPr lang="en" sz="1600" dirty="0"/>
            </a:br>
            <a:r>
              <a:rPr lang="en" sz="1600" dirty="0"/>
              <a:t>3</a:t>
            </a:r>
            <a:r>
              <a:rPr lang="en" sz="1600" baseline="30000" dirty="0"/>
              <a:t>rd</a:t>
            </a:r>
            <a:r>
              <a:rPr lang="en" sz="1600" dirty="0"/>
              <a:t>.     knock    tab</a:t>
            </a:r>
            <a:r>
              <a:rPr lang="en-US" sz="1600" dirty="0"/>
              <a:t>le</a:t>
            </a:r>
            <a:r>
              <a:rPr lang="en" sz="1600" dirty="0"/>
              <a:t>	      </a:t>
            </a:r>
            <a:r>
              <a:rPr lang="en" sz="1600" dirty="0">
                <a:solidFill>
                  <a:srgbClr val="FF0000"/>
                </a:solidFill>
              </a:rPr>
              <a:t>two     </a:t>
            </a:r>
            <a:r>
              <a:rPr lang="en" sz="1600" dirty="0" err="1">
                <a:solidFill>
                  <a:srgbClr val="0000FF"/>
                </a:solidFill>
              </a:rPr>
              <a:t>CLv</a:t>
            </a:r>
            <a:r>
              <a:rPr lang="en" sz="1600" dirty="0">
                <a:solidFill>
                  <a:srgbClr val="0000FF"/>
                </a:solidFill>
              </a:rPr>
              <a:t>-TIME</a:t>
            </a:r>
            <a:br>
              <a:rPr lang="en" sz="1600" dirty="0"/>
            </a:br>
            <a:r>
              <a:rPr lang="en" sz="1600" dirty="0"/>
              <a:t>“S/he knocks the table two times”</a:t>
            </a:r>
            <a:endParaRPr sz="1600" dirty="0"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292" y="0"/>
            <a:ext cx="49087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832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Evidence - Absence of Quantity Object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Telicity does not come from a quantity object in verbal classifier construction.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i) Ta     zai      san       miao      nei          qiao       *(</a:t>
            </a:r>
            <a:r>
              <a:rPr lang="en">
                <a:solidFill>
                  <a:srgbClr val="FF0000"/>
                </a:solidFill>
              </a:rPr>
              <a:t>liang</a:t>
            </a:r>
            <a:r>
              <a:rPr lang="en"/>
              <a:t>    </a:t>
            </a:r>
            <a:r>
              <a:rPr lang="en">
                <a:solidFill>
                  <a:srgbClr val="0000FF"/>
                </a:solidFill>
              </a:rPr>
              <a:t>xia</a:t>
            </a:r>
            <a:r>
              <a:rPr lang="en"/>
              <a:t>).</a:t>
            </a:r>
            <a:br>
              <a:rPr lang="en"/>
            </a:br>
            <a:r>
              <a:rPr lang="en"/>
              <a:t>   3rd   be-at   three   second   inside    knock       </a:t>
            </a:r>
            <a:r>
              <a:rPr lang="en">
                <a:solidFill>
                  <a:srgbClr val="FF0000"/>
                </a:solidFill>
              </a:rPr>
              <a:t>two</a:t>
            </a:r>
            <a:r>
              <a:rPr lang="en"/>
              <a:t>      </a:t>
            </a:r>
            <a:r>
              <a:rPr lang="en">
                <a:solidFill>
                  <a:srgbClr val="0000FF"/>
                </a:solidFill>
              </a:rPr>
              <a:t>CLv-TIME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   </a:t>
            </a:r>
            <a:r>
              <a:rPr lang="en"/>
              <a:t>“S/he knocked twice in three seconds.”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ii) Ta     zai      san       miao      nei          xiao       *(</a:t>
            </a:r>
            <a:r>
              <a:rPr lang="en">
                <a:solidFill>
                  <a:srgbClr val="FF0000"/>
                </a:solidFill>
              </a:rPr>
              <a:t>liang</a:t>
            </a:r>
            <a:r>
              <a:rPr lang="en"/>
              <a:t>    </a:t>
            </a:r>
            <a:r>
              <a:rPr lang="en">
                <a:solidFill>
                  <a:srgbClr val="0000FF"/>
                </a:solidFill>
              </a:rPr>
              <a:t>sheng</a:t>
            </a:r>
            <a:r>
              <a:rPr lang="en"/>
              <a:t>.)</a:t>
            </a:r>
            <a:br>
              <a:rPr lang="en"/>
            </a:br>
            <a:r>
              <a:rPr lang="en"/>
              <a:t>    3rd   be-at   three   second   inside    laugh       </a:t>
            </a:r>
            <a:r>
              <a:rPr lang="en">
                <a:solidFill>
                  <a:srgbClr val="FF0000"/>
                </a:solidFill>
              </a:rPr>
              <a:t>two</a:t>
            </a:r>
            <a:r>
              <a:rPr lang="en"/>
              <a:t>      </a:t>
            </a:r>
            <a:r>
              <a:rPr lang="en">
                <a:solidFill>
                  <a:srgbClr val="0000FF"/>
                </a:solidFill>
              </a:rPr>
              <a:t>CLv-SOUND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    </a:t>
            </a:r>
            <a:r>
              <a:rPr lang="en"/>
              <a:t>“S/he laughed twice in three seconds.”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Empirical Evidence - Motion Predicates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15-04. Peg Hammer Multiple.mov">
            <a:hlinkClick r:id="" action="ppaction://media"/>
            <a:extLst>
              <a:ext uri="{FF2B5EF4-FFF2-40B4-BE49-F238E27FC236}">
                <a16:creationId xmlns:a16="http://schemas.microsoft.com/office/drawing/2014/main" id="{C32FDA95-19A5-8E4E-9453-4D26942043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2911" y="1172091"/>
            <a:ext cx="4873978" cy="365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Evidence - Motion Predicates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(</a:t>
            </a:r>
            <a:r>
              <a:rPr lang="en" sz="1600" dirty="0" err="1"/>
              <a:t>i</a:t>
            </a:r>
            <a:r>
              <a:rPr lang="en" sz="1600" dirty="0"/>
              <a:t>) Mu-</a:t>
            </a:r>
            <a:r>
              <a:rPr lang="en" sz="1600" dirty="0" err="1"/>
              <a:t>zhuang</a:t>
            </a:r>
            <a:r>
              <a:rPr lang="en" sz="1600" dirty="0"/>
              <a:t>	   </a:t>
            </a:r>
            <a:r>
              <a:rPr lang="en" sz="1600" dirty="0" err="1"/>
              <a:t>bei</a:t>
            </a:r>
            <a:r>
              <a:rPr lang="en" sz="1600" dirty="0"/>
              <a:t>	</a:t>
            </a:r>
            <a:r>
              <a:rPr lang="en" sz="1600" dirty="0" err="1"/>
              <a:t>qiao</a:t>
            </a:r>
            <a:r>
              <a:rPr lang="en" sz="1600" dirty="0"/>
              <a:t>	  </a:t>
            </a:r>
            <a:r>
              <a:rPr lang="en" sz="1600" dirty="0" err="1">
                <a:solidFill>
                  <a:srgbClr val="FF0000"/>
                </a:solidFill>
              </a:rPr>
              <a:t>dao</a:t>
            </a:r>
            <a:r>
              <a:rPr lang="en" sz="1600" dirty="0"/>
              <a:t>	fang-</a:t>
            </a:r>
            <a:r>
              <a:rPr lang="en" sz="1600" dirty="0" err="1"/>
              <a:t>kuai</a:t>
            </a:r>
            <a:r>
              <a:rPr lang="en" sz="1600" dirty="0"/>
              <a:t>	    li.</a:t>
            </a:r>
            <a:br>
              <a:rPr lang="en" sz="1600" dirty="0"/>
            </a:br>
            <a:r>
              <a:rPr lang="en" sz="1600" dirty="0"/>
              <a:t>     wood-peg	   BEI	hammer	  </a:t>
            </a:r>
            <a:r>
              <a:rPr lang="en" sz="1600" dirty="0">
                <a:solidFill>
                  <a:srgbClr val="FF0000"/>
                </a:solidFill>
              </a:rPr>
              <a:t>arrive</a:t>
            </a:r>
            <a:r>
              <a:rPr lang="en" sz="1600" dirty="0"/>
              <a:t>	cube	    inside</a:t>
            </a:r>
            <a:br>
              <a:rPr lang="en" sz="1600" dirty="0"/>
            </a:br>
            <a:r>
              <a:rPr lang="en" sz="1600" dirty="0"/>
              <a:t>     “The wooden peg was hammered into the cube.”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600" dirty="0"/>
            </a:br>
            <a:r>
              <a:rPr lang="en" sz="1600" dirty="0"/>
              <a:t>(ii) Mu-</a:t>
            </a:r>
            <a:r>
              <a:rPr lang="en" sz="1600" dirty="0" err="1"/>
              <a:t>zhuang</a:t>
            </a:r>
            <a:r>
              <a:rPr lang="en" sz="1600" dirty="0"/>
              <a:t>	   </a:t>
            </a:r>
            <a:r>
              <a:rPr lang="en" sz="1600" dirty="0" err="1"/>
              <a:t>bei</a:t>
            </a:r>
            <a:r>
              <a:rPr lang="en" sz="1600" dirty="0"/>
              <a:t> 	</a:t>
            </a:r>
            <a:r>
              <a:rPr lang="en" sz="1600" dirty="0" err="1"/>
              <a:t>qiao</a:t>
            </a:r>
            <a:r>
              <a:rPr lang="en" sz="1600" dirty="0"/>
              <a:t>	 </a:t>
            </a:r>
            <a:r>
              <a:rPr lang="en" sz="1600" dirty="0" err="1">
                <a:solidFill>
                  <a:srgbClr val="FF0000"/>
                </a:solidFill>
              </a:rPr>
              <a:t>si</a:t>
            </a:r>
            <a:r>
              <a:rPr lang="en" sz="1600" dirty="0"/>
              <a:t>	</a:t>
            </a:r>
            <a:r>
              <a:rPr lang="en" sz="1600" dirty="0" err="1">
                <a:solidFill>
                  <a:srgbClr val="0000FF"/>
                </a:solidFill>
              </a:rPr>
              <a:t>xia</a:t>
            </a:r>
            <a:r>
              <a:rPr lang="en" sz="1600" dirty="0"/>
              <a:t>.</a:t>
            </a:r>
            <a:br>
              <a:rPr lang="en" sz="1600" dirty="0"/>
            </a:br>
            <a:r>
              <a:rPr lang="en" sz="1600" dirty="0"/>
              <a:t>      wood-peg	   BEI	hammer	 </a:t>
            </a:r>
            <a:r>
              <a:rPr lang="en" sz="1600" dirty="0">
                <a:solidFill>
                  <a:srgbClr val="FF0000"/>
                </a:solidFill>
              </a:rPr>
              <a:t>four</a:t>
            </a:r>
            <a:r>
              <a:rPr lang="en" sz="1600" dirty="0"/>
              <a:t>	</a:t>
            </a:r>
            <a:r>
              <a:rPr lang="en" sz="1600" dirty="0">
                <a:solidFill>
                  <a:srgbClr val="0000FF"/>
                </a:solidFill>
              </a:rPr>
              <a:t>CL-TIME</a:t>
            </a:r>
            <a:br>
              <a:rPr lang="en" sz="1600" dirty="0"/>
            </a:br>
            <a:r>
              <a:rPr lang="en" sz="1600" dirty="0"/>
              <a:t>      “The wooden peg was hammered four times (in a row).”</a:t>
            </a:r>
            <a:br>
              <a:rPr lang="en" sz="1600" dirty="0"/>
            </a:b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/>
              <a:t>(iii) *Mu-</a:t>
            </a:r>
            <a:r>
              <a:rPr lang="en" sz="1600" dirty="0" err="1"/>
              <a:t>zhuang</a:t>
            </a:r>
            <a:r>
              <a:rPr lang="en" sz="1600" dirty="0"/>
              <a:t>   </a:t>
            </a:r>
            <a:r>
              <a:rPr lang="en" sz="1600" dirty="0" err="1"/>
              <a:t>bei</a:t>
            </a:r>
            <a:r>
              <a:rPr lang="en" sz="1600" dirty="0"/>
              <a:t>    </a:t>
            </a:r>
            <a:r>
              <a:rPr lang="en" sz="1600" dirty="0" err="1"/>
              <a:t>qiao</a:t>
            </a:r>
            <a:r>
              <a:rPr lang="en" sz="1600" dirty="0"/>
              <a:t>		</a:t>
            </a:r>
            <a:r>
              <a:rPr lang="en" sz="1600" dirty="0" err="1">
                <a:solidFill>
                  <a:srgbClr val="FF0000"/>
                </a:solidFill>
              </a:rPr>
              <a:t>si</a:t>
            </a:r>
            <a:r>
              <a:rPr lang="en" sz="1600" dirty="0"/>
              <a:t>	</a:t>
            </a:r>
            <a:r>
              <a:rPr lang="en" sz="1600" dirty="0" err="1">
                <a:solidFill>
                  <a:srgbClr val="0000FF"/>
                </a:solidFill>
              </a:rPr>
              <a:t>xia</a:t>
            </a:r>
            <a:r>
              <a:rPr lang="en" sz="1600" dirty="0"/>
              <a:t>	</a:t>
            </a:r>
            <a:r>
              <a:rPr lang="en" sz="1600" dirty="0" err="1">
                <a:solidFill>
                  <a:srgbClr val="FF0000"/>
                </a:solidFill>
              </a:rPr>
              <a:t>dao</a:t>
            </a:r>
            <a:r>
              <a:rPr lang="en" sz="1600" dirty="0"/>
              <a:t>	fang-</a:t>
            </a:r>
            <a:r>
              <a:rPr lang="en" sz="1600" dirty="0" err="1"/>
              <a:t>kuai</a:t>
            </a:r>
            <a:r>
              <a:rPr lang="en" sz="1600" dirty="0"/>
              <a:t>	   li.</a:t>
            </a:r>
            <a:br>
              <a:rPr lang="en" sz="1600" dirty="0"/>
            </a:br>
            <a:r>
              <a:rPr lang="en" sz="1600" dirty="0"/>
              <a:t>         Wood-peg    BEI    hammer	</a:t>
            </a:r>
            <a:r>
              <a:rPr lang="en" sz="1600" dirty="0">
                <a:solidFill>
                  <a:srgbClr val="FF0000"/>
                </a:solidFill>
              </a:rPr>
              <a:t>four</a:t>
            </a:r>
            <a:r>
              <a:rPr lang="en" sz="1600" dirty="0"/>
              <a:t>	</a:t>
            </a:r>
            <a:r>
              <a:rPr lang="en" sz="1600" dirty="0">
                <a:solidFill>
                  <a:srgbClr val="0000FF"/>
                </a:solidFill>
              </a:rPr>
              <a:t>CL-TIME</a:t>
            </a:r>
            <a:r>
              <a:rPr lang="en" sz="1600" dirty="0"/>
              <a:t>   </a:t>
            </a:r>
            <a:r>
              <a:rPr lang="en" sz="1600" dirty="0">
                <a:solidFill>
                  <a:srgbClr val="FF0000"/>
                </a:solidFill>
              </a:rPr>
              <a:t>arrive</a:t>
            </a:r>
            <a:r>
              <a:rPr lang="en" sz="1600" dirty="0"/>
              <a:t>	cube	   inside</a:t>
            </a:r>
            <a:br>
              <a:rPr lang="en" sz="1600" dirty="0"/>
            </a:br>
            <a:r>
              <a:rPr lang="en" sz="1600" dirty="0"/>
              <a:t>         “The wooden peg was hammered four times (in a row) into the cube.”</a:t>
            </a:r>
            <a:br>
              <a:rPr lang="en" sz="1600" dirty="0"/>
            </a:br>
            <a:endParaRPr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Empirical Evidence - Finnish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(i) Anne	 rakensi	  talon.</a:t>
            </a:r>
            <a:br>
              <a:rPr lang="en"/>
            </a:br>
            <a:r>
              <a:rPr lang="en"/>
              <a:t>    Anne   built	  house-ACC</a:t>
            </a:r>
            <a:br>
              <a:rPr lang="en"/>
            </a:br>
            <a:r>
              <a:rPr lang="en"/>
              <a:t>    “Anne built a/the house.” (telic)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(i) Anne	  rakensi	  taloa.</a:t>
            </a:r>
            <a:br>
              <a:rPr lang="en"/>
            </a:br>
            <a:r>
              <a:rPr lang="en"/>
              <a:t>    Anne	  built	  house-PRT</a:t>
            </a:r>
            <a:br>
              <a:rPr lang="en"/>
            </a:br>
            <a:r>
              <a:rPr lang="en"/>
              <a:t>    “Anne was building a/the house.” (atelic)</a:t>
            </a:r>
            <a:br>
              <a:rPr lang="en"/>
            </a:b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200" y="676450"/>
            <a:ext cx="1595574" cy="181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725" y="2707800"/>
            <a:ext cx="1680201" cy="18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Questions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What is the relation between verbal classifier, numeral, and telicity in Mandarin?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How do we represent this relation formally?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     (zai      san       miao      nei)          qiao       zhuo-zi    </a:t>
            </a:r>
            <a:r>
              <a:rPr lang="en">
                <a:solidFill>
                  <a:srgbClr val="FF0000"/>
                </a:solidFill>
              </a:rPr>
              <a:t>liang</a:t>
            </a:r>
            <a:r>
              <a:rPr lang="en"/>
              <a:t>    </a:t>
            </a:r>
            <a:r>
              <a:rPr lang="en">
                <a:solidFill>
                  <a:srgbClr val="0000FF"/>
                </a:solidFill>
              </a:rPr>
              <a:t>xia</a:t>
            </a:r>
            <a:r>
              <a:rPr lang="en"/>
              <a:t>.</a:t>
            </a:r>
            <a:br>
              <a:rPr lang="en"/>
            </a:br>
            <a:r>
              <a:rPr lang="en"/>
              <a:t>3rd   (be-at   three   second   inside)    knock    table        </a:t>
            </a:r>
            <a:r>
              <a:rPr lang="en">
                <a:solidFill>
                  <a:srgbClr val="FF0000"/>
                </a:solidFill>
              </a:rPr>
              <a:t>two</a:t>
            </a:r>
            <a:r>
              <a:rPr lang="en"/>
              <a:t>      </a:t>
            </a:r>
            <a:r>
              <a:rPr lang="en">
                <a:solidFill>
                  <a:srgbClr val="0000FF"/>
                </a:solidFill>
              </a:rPr>
              <a:t>CLv-TIME</a:t>
            </a:r>
            <a:br>
              <a:rPr lang="en">
                <a:solidFill>
                  <a:srgbClr val="0000FF"/>
                </a:solidFill>
              </a:rPr>
            </a:br>
            <a:r>
              <a:rPr lang="en"/>
              <a:t>“S/he knocked the table twice (in three seconds).”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Empirical Evidence - Finnish</a:t>
            </a: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Koputin</a:t>
            </a:r>
            <a:r>
              <a:rPr lang="en" dirty="0"/>
              <a:t>	 	</a:t>
            </a:r>
            <a:r>
              <a:rPr lang="en" dirty="0" err="1"/>
              <a:t>ovea</a:t>
            </a:r>
            <a:r>
              <a:rPr lang="en" dirty="0"/>
              <a:t>   	    </a:t>
            </a:r>
            <a:r>
              <a:rPr lang="en" dirty="0" err="1">
                <a:solidFill>
                  <a:srgbClr val="FF0000"/>
                </a:solidFill>
              </a:rPr>
              <a:t>kahdesti</a:t>
            </a:r>
            <a:r>
              <a:rPr lang="en" dirty="0"/>
              <a:t>.</a:t>
            </a:r>
            <a:br>
              <a:rPr lang="en" dirty="0"/>
            </a:br>
            <a:r>
              <a:rPr lang="en" dirty="0"/>
              <a:t>knocked.1st.SG</a:t>
            </a:r>
            <a:r>
              <a:rPr lang="en"/>
              <a:t>	door-PRT   </a:t>
            </a:r>
            <a:r>
              <a:rPr lang="en">
                <a:solidFill>
                  <a:srgbClr val="FF0000"/>
                </a:solidFill>
              </a:rPr>
              <a:t>twice</a:t>
            </a:r>
            <a:br>
              <a:rPr lang="en" dirty="0"/>
            </a:br>
            <a:r>
              <a:rPr lang="en" dirty="0"/>
              <a:t>“I knocked the door twice.”</a:t>
            </a:r>
            <a:endParaRPr dirty="0"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76" y="812525"/>
            <a:ext cx="3393000" cy="41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verbal classifier divides an event into countable sub-events, thereby licensing the presence of a numeral.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numeral specifies the number of sub-events, thereby making the whole event quantity (telic).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Borer, Hagit. (2005a). In Name Only: Structuring Sense, Vol. 1. Oxford: Oxford University Press.</a:t>
            </a:r>
            <a:br>
              <a:rPr lang="en" sz="1400"/>
            </a:br>
            <a:r>
              <a:rPr lang="en" sz="1400"/>
              <a:t>Borer, Hagit. (2005b). The Normal Course of Events: Structuring Sense, Vol. 2. Oxford: Oxford University Press.</a:t>
            </a:r>
            <a:br>
              <a:rPr lang="en" sz="1400"/>
            </a:br>
            <a:r>
              <a:rPr lang="en" sz="1400"/>
              <a:t>Borer, Hagit. (2013). Taking Form: Structuring Sense, Vol. 3. Oxford: Oxford University Press.</a:t>
            </a:r>
            <a:br>
              <a:rPr lang="en" sz="1400"/>
            </a:br>
            <a:r>
              <a:rPr lang="en" sz="1400"/>
              <a:t>Huang, James, Audrey Li, &amp; Yafei Li (2009). The Syntax of Chinese. New York: Cambridge University Press.</a:t>
            </a:r>
            <a:br>
              <a:rPr lang="en" sz="1400"/>
            </a:br>
            <a:r>
              <a:rPr lang="en" sz="1400"/>
              <a:t>Li, XuPing. (2013). Numeral Classifiers in Chinese: The Syntax-Semantics Interface. Berlin/Boston: Walter de Gruyter GmbH.</a:t>
            </a:r>
            <a:br>
              <a:rPr lang="en" sz="1400"/>
            </a:br>
            <a:r>
              <a:rPr lang="en" sz="1400"/>
              <a:t>Ramchand, Gillian. (2008). Verb Meaning and the Lexicon: A First Phase Syntax. New York: Cambridge University Press.</a:t>
            </a:r>
            <a:br>
              <a:rPr lang="en" sz="1400"/>
            </a:br>
            <a:r>
              <a:rPr lang="en" sz="1400"/>
              <a:t>Verkuyl, Henk J. (1972). On the Compositional Nature of the Aspect. Dordrecht: Reidel.</a:t>
            </a:r>
            <a:br>
              <a:rPr lang="en" sz="1400"/>
            </a:br>
            <a:r>
              <a:rPr lang="en" sz="1400"/>
              <a:t>Zhang, N. N. (2017). The Syntax of Event‐Internal and Event‐External Verbal Classifiers. Studia Linguistica, 71(3), 266-300.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What is telicity and where does it come from?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What are the functions of a verbal classifier?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The Exo-Skeletal Model (Borer, 2005)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Applying the model to verbal classifier construction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Empirical evidence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Telicity (Quantity Event)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quantity if X is non-cumulative or non-divisive.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“a cup of water” =&gt; quantity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“water” =&gt; non-quantity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“The bird flew to the tree top.” =&gt; quantity (telic)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bird flew.” =&gt; non-quantity (atelic)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Telicity (Quantity Event)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Telic events are compatible with “in X time.” Atelic events are compatible with “for X time.”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“The bird flew to the tree top in five minutes / *for five minutes.”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bird flew for five minutes / *in five minutes.”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telicity come from?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quantity object (Verkuyl’s Generalization) (Verkuyl, 1972):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“I drank </a:t>
            </a:r>
            <a:r>
              <a:rPr lang="en">
                <a:solidFill>
                  <a:srgbClr val="FF0000"/>
                </a:solidFill>
              </a:rPr>
              <a:t>a cup of water</a:t>
            </a:r>
            <a:r>
              <a:rPr lang="en"/>
              <a:t> in five minutes.”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verb or preposition that denotes an endpoint (Chen et al., in press):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bird flew </a:t>
            </a:r>
            <a:r>
              <a:rPr lang="en">
                <a:solidFill>
                  <a:srgbClr val="FF0000"/>
                </a:solidFill>
              </a:rPr>
              <a:t>to</a:t>
            </a:r>
            <a:r>
              <a:rPr lang="en"/>
              <a:t> the tree top in five minutes.”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 numeral or quantifier: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“He blinked </a:t>
            </a:r>
            <a:r>
              <a:rPr lang="en">
                <a:solidFill>
                  <a:srgbClr val="FF0000"/>
                </a:solidFill>
              </a:rPr>
              <a:t>three </a:t>
            </a:r>
            <a:r>
              <a:rPr lang="en">
                <a:solidFill>
                  <a:srgbClr val="000000"/>
                </a:solidFill>
              </a:rPr>
              <a:t>times in five seconds.”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of Verbal Classifiers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Divide an event into countable sub-events.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License a numeral that counts the number of sub-events.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The numeral in turn gives rise to a telic interpretation.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     (zai      san       miao       nei)        qiao       zhuo-zi    </a:t>
            </a:r>
            <a:r>
              <a:rPr lang="en">
                <a:solidFill>
                  <a:srgbClr val="FF0000"/>
                </a:solidFill>
              </a:rPr>
              <a:t>liang</a:t>
            </a:r>
            <a:r>
              <a:rPr lang="en"/>
              <a:t>    </a:t>
            </a:r>
            <a:r>
              <a:rPr lang="en">
                <a:solidFill>
                  <a:srgbClr val="0000FF"/>
                </a:solidFill>
              </a:rPr>
              <a:t>xia</a:t>
            </a:r>
            <a:r>
              <a:rPr lang="en"/>
              <a:t>.</a:t>
            </a:r>
            <a:br>
              <a:rPr lang="en"/>
            </a:br>
            <a:r>
              <a:rPr lang="en"/>
              <a:t>3rd   (be-at   three   second   inside)   knock    table        </a:t>
            </a:r>
            <a:r>
              <a:rPr lang="en">
                <a:solidFill>
                  <a:srgbClr val="FF0000"/>
                </a:solidFill>
              </a:rPr>
              <a:t>two</a:t>
            </a:r>
            <a:r>
              <a:rPr lang="en"/>
              <a:t>      </a:t>
            </a:r>
            <a:r>
              <a:rPr lang="en">
                <a:solidFill>
                  <a:srgbClr val="0000FF"/>
                </a:solidFill>
              </a:rPr>
              <a:t>CLv-TIME</a:t>
            </a:r>
            <a:br>
              <a:rPr lang="en">
                <a:solidFill>
                  <a:srgbClr val="0000FF"/>
                </a:solidFill>
              </a:rPr>
            </a:br>
            <a:r>
              <a:rPr lang="en"/>
              <a:t>“S/he knocked the table twice (in three seconds).”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Exo-Skeletal Model (Borer, 2005)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Functional projections (TP, DP, AspP, QP, etc.) have empty heads.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Certain linguistic elements can provide semantic content (assign range) to an empty head. They can be a morpheme, phrase, or feature.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177" y="2353775"/>
            <a:ext cx="2197625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499" y="2331037"/>
            <a:ext cx="2134949" cy="26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Exo-Skeletal Model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One empty head cannot be assigned range by more than one element at the same time.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 “this my car”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263" y="1954659"/>
            <a:ext cx="1735349" cy="23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760</Words>
  <Application>Microsoft Macintosh PowerPoint</Application>
  <PresentationFormat>On-screen Show (16:9)</PresentationFormat>
  <Paragraphs>98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Open Sans</vt:lpstr>
      <vt:lpstr>Economica</vt:lpstr>
      <vt:lpstr>Arial</vt:lpstr>
      <vt:lpstr>Luxe</vt:lpstr>
      <vt:lpstr>Verbal Classifiers, Numerals, &amp; Telicity in Mandarin: An Exo-Skeletal Analysis</vt:lpstr>
      <vt:lpstr>Main Questions</vt:lpstr>
      <vt:lpstr>Outline</vt:lpstr>
      <vt:lpstr>Telicity (Quantity Event)</vt:lpstr>
      <vt:lpstr>Telicity (Quantity Event)</vt:lpstr>
      <vt:lpstr>Where does telicity come from?</vt:lpstr>
      <vt:lpstr>Functions of Verbal Classifiers</vt:lpstr>
      <vt:lpstr>The Exo-Skeletal Model (Borer, 2005)</vt:lpstr>
      <vt:lpstr>The Exo-Skeletal Model</vt:lpstr>
      <vt:lpstr>The Exo-Skeletal Model</vt:lpstr>
      <vt:lpstr>The Exo-Skeletal Model</vt:lpstr>
      <vt:lpstr>Applying the Model</vt:lpstr>
      <vt:lpstr>Applying the Model</vt:lpstr>
      <vt:lpstr>Applying the Model</vt:lpstr>
      <vt:lpstr>Applying the Model</vt:lpstr>
      <vt:lpstr>Empirical Evidence - Absence of Quantity Object</vt:lpstr>
      <vt:lpstr>Empirical Evidence - Motion Predicates</vt:lpstr>
      <vt:lpstr>Empirical Evidence - Motion Predicates</vt:lpstr>
      <vt:lpstr>Empirical Evidence - Finnish</vt:lpstr>
      <vt:lpstr>Empirical Evidence - Finnish</vt:lpstr>
      <vt:lpstr>Conclusions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 Classifiers, Numerals, &amp; Telicity in Mandarin: An Exo-Skeletal Analysis</dc:title>
  <cp:lastModifiedBy>Pin-Hsi Chen</cp:lastModifiedBy>
  <cp:revision>3</cp:revision>
  <dcterms:modified xsi:type="dcterms:W3CDTF">2019-05-17T14:54:20Z</dcterms:modified>
</cp:coreProperties>
</file>