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72995-5948-A05B-A5DC-E46C24A694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584AC9-AAFB-CEEF-E2D1-E33DAC335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5A969-85A8-1420-6D3B-3C8FE0AD1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8123-4954-4052-B4EC-97A6F3462C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E5EFF-6C3E-B05D-F7A0-09D52E544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41D15-9F1E-99E2-D3BD-4D447DA88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F1F1-B244-4C2E-A339-C6D0E5864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0B0F2-67EA-40ED-B1E5-62E02F58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007C1A-C7B6-A8DD-2169-B6E9C81A5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595B8-FF89-9362-F480-868785575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8123-4954-4052-B4EC-97A6F3462C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7A12A-8BDA-9604-FED2-859444614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D3BBA-E25D-B2CB-8CA8-5AEF794F3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F1F1-B244-4C2E-A339-C6D0E5864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04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22AA29-5B0F-9743-639E-FAE88AF5D6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74C903-FDD0-A3CD-6C99-3364AA58B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5717-4E3E-BBD3-596A-C2C8F2557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8123-4954-4052-B4EC-97A6F3462C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D06B1-97C2-8E14-6EE6-CFC36E262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5278B-0620-E78D-4991-DAFD387C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F1F1-B244-4C2E-A339-C6D0E5864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7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66221-4E6E-3B6B-F619-B99D74F22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AF855-39F9-878C-CBC8-51C7EC089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FEA95-8C30-4430-6D5D-9E3E3F6EE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8123-4954-4052-B4EC-97A6F3462C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EBB9-DB9A-0E93-3B8A-331354C4C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C5DA7-3C04-8186-3C4B-51D4F9E46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F1F1-B244-4C2E-A339-C6D0E5864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78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1FF0F-716D-1B4E-29C8-B5828391D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FF38EC-90E5-807A-4983-DD9E794AD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F3B1B-5178-2DB1-BE13-85A8FB025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8123-4954-4052-B4EC-97A6F3462C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84DDF-D64A-5317-FFBD-D55C0EFAD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56A92-E769-1152-56A2-6853B5FFB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F1F1-B244-4C2E-A339-C6D0E5864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5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517AD-4064-1E64-087A-78EADF782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1D23D-91F2-86BD-AD59-E8C8857D15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BA20E2-886E-D8A0-08C1-27671C9EA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BAF082-8CC8-545B-C6F4-B506BE4EA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8123-4954-4052-B4EC-97A6F3462C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DEADA-0213-5AFE-486B-AC48DAFC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E7C47-3336-B2D8-48B1-9C4EFA0E0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F1F1-B244-4C2E-A339-C6D0E5864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85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9A6A0-5C71-8D4F-EBD3-9B772D024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CBDE9-CE69-40D3-A390-63EEB70ED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1342C-548E-BA99-7F36-ED96BE6FA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7EDD5E-EF9A-E291-B2D5-A2B7BDF70B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9A36D4-349A-E98E-528C-F8D5D5FDE7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B8A83F-C740-4245-EC43-680C34799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8123-4954-4052-B4EC-97A6F3462C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24F80A-447E-9CE7-C807-AA1DC5115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B7FDC7-917B-DC1D-A594-8AE88582A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F1F1-B244-4C2E-A339-C6D0E5864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4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A09D8-9832-893C-2DBE-F953F064C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5BDF7D-22C6-1295-0D3D-3362D131C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8123-4954-4052-B4EC-97A6F3462C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4F7FB-3073-4593-A376-00244BC59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E0E356-F257-F322-F521-BF8E962ED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F1F1-B244-4C2E-A339-C6D0E5864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80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F54159-5F89-ECDD-C6A0-2084C4D97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8123-4954-4052-B4EC-97A6F3462C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55ECAB-1CC5-DF4C-0266-AD796F604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5A394-78CC-FA90-D273-6EE4C04F8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F1F1-B244-4C2E-A339-C6D0E5864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9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5F754-BEEE-5A1B-ACBC-774387703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A8D43-F0DA-9FA5-CFC7-BE13804DE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014A9-2AE0-19A7-427F-6496D159F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2282A0-6DAC-443E-CF51-414FD788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8123-4954-4052-B4EC-97A6F3462C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C34B7F-D1CC-F72C-191E-5FC75D624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DA96B-22DC-2DE5-E5D6-C72DBB023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F1F1-B244-4C2E-A339-C6D0E5864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9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79852-4CA9-00A5-9046-EF89BFE3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26D336-D0C4-2A11-1D2A-2A3A73A1E5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3FD0E-C6E0-3DC5-A502-2D150A30D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70929-C334-91AC-C294-77D9EE103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8123-4954-4052-B4EC-97A6F3462C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7E5C1-182E-8575-AAB2-8368264B9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4149F-FD7E-3857-8659-CBD7AAA00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F1F1-B244-4C2E-A339-C6D0E5864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9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D1B688-8ECB-337A-FA68-557AD877F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EEBCB-1201-F76F-FCD7-883D05605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17A98-4B23-1B6B-BF41-3BC0A388C8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998123-4954-4052-B4EC-97A6F3462C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1E6C9-8255-B70D-FBDC-5E8DEE34B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1DD14-7868-348D-7854-0970D163F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D6F1F1-B244-4C2E-A339-C6D0E5864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1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C8AC1-81CA-A043-7CB1-206D32C0A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180" y="573611"/>
            <a:ext cx="10469880" cy="767500"/>
          </a:xfrm>
        </p:spPr>
        <p:txBody>
          <a:bodyPr>
            <a:noAutofit/>
          </a:bodyPr>
          <a:lstStyle/>
          <a:p>
            <a:r>
              <a:rPr lang="en-US" sz="4600" dirty="0"/>
              <a:t>New Purdue Travel Credit Card Procedures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47AC2E-27FE-9E39-AE28-FB2E8760D693}"/>
              </a:ext>
            </a:extLst>
          </p:cNvPr>
          <p:cNvSpPr txBox="1"/>
          <p:nvPr/>
        </p:nvSpPr>
        <p:spPr>
          <a:xfrm>
            <a:off x="1042416" y="1497212"/>
            <a:ext cx="1054303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Following are instructions for increasing your </a:t>
            </a:r>
            <a:r>
              <a:rPr lang="en-US" sz="1600" b="1" dirty="0"/>
              <a:t>Purdue Travel Credit Card </a:t>
            </a:r>
            <a:r>
              <a:rPr lang="en-US" sz="1600" dirty="0"/>
              <a:t>purchasing limit.  </a:t>
            </a:r>
            <a:br>
              <a:rPr lang="en-US" sz="1600" dirty="0"/>
            </a:br>
            <a:r>
              <a:rPr lang="en-US" sz="1600" dirty="0"/>
              <a:t>Graduate students’ travel credit cards automatically reset to $0, so an increase must be requested for each trip.</a:t>
            </a:r>
          </a:p>
          <a:p>
            <a:endParaRPr lang="en-US" sz="1600" dirty="0"/>
          </a:p>
          <a:p>
            <a:r>
              <a:rPr lang="en-US" sz="1600" dirty="0"/>
              <a:t>This is completed using Concur, so your first step is to create your account in the app, which is found in </a:t>
            </a:r>
            <a:r>
              <a:rPr lang="en-US" sz="1600" dirty="0" err="1"/>
              <a:t>OnePurdue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600" dirty="0"/>
              <a:t>Step two is to request a Purdue Travel Credit Card </a:t>
            </a:r>
            <a:r>
              <a:rPr lang="en-US" sz="1600" i="1" dirty="0"/>
              <a:t>(see separate instructions).</a:t>
            </a:r>
          </a:p>
          <a:p>
            <a:endParaRPr lang="en-US" sz="1600" dirty="0"/>
          </a:p>
          <a:p>
            <a:r>
              <a:rPr lang="en-US" sz="1600" dirty="0"/>
              <a:t>Step three is to request approval for your trip </a:t>
            </a:r>
            <a:r>
              <a:rPr lang="en-US" sz="1600" i="1" dirty="0"/>
              <a:t>(see separate instructions – the trip approval process is how you will know the credit card spending limit to request, and it is also how I will know to let the Business Office approve your credit card spending limit request).</a:t>
            </a:r>
          </a:p>
          <a:p>
            <a:endParaRPr lang="en-US" sz="1600" dirty="0"/>
          </a:p>
          <a:p>
            <a:r>
              <a:rPr lang="en-US" sz="1600" dirty="0"/>
              <a:t>Step four is the travel credit card limit increase explained here.</a:t>
            </a:r>
          </a:p>
          <a:p>
            <a:endParaRPr lang="en-US" sz="1600" dirty="0"/>
          </a:p>
          <a:p>
            <a:r>
              <a:rPr lang="en-US" sz="1600" dirty="0"/>
              <a:t>During your trip, please retain receipts as required </a:t>
            </a:r>
            <a:r>
              <a:rPr lang="en-US" sz="1600" i="1" dirty="0"/>
              <a:t>(see separate policy documents).</a:t>
            </a:r>
          </a:p>
          <a:p>
            <a:endParaRPr lang="en-US" sz="1600" dirty="0"/>
          </a:p>
          <a:p>
            <a:r>
              <a:rPr lang="en-US" sz="1600" dirty="0"/>
              <a:t>After your trip, please email your receipts to me.  </a:t>
            </a:r>
            <a:br>
              <a:rPr lang="en-US" sz="1600" dirty="0"/>
            </a:br>
            <a:r>
              <a:rPr lang="en-US" sz="1600" dirty="0"/>
              <a:t>I will use them to create your expense report and when it’s complete, you will submit it.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1A5CDC-5F48-8A49-C8F9-4130E365A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64" y="5931408"/>
            <a:ext cx="4325112" cy="4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9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4.44444E-6 L 3.33333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4542C4E-C008-2809-BFDF-BF1D919EB0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18" y="433553"/>
            <a:ext cx="11103345" cy="5325802"/>
          </a:xfr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EF2FE834-CB6F-0515-7224-550C05DDE329}"/>
              </a:ext>
            </a:extLst>
          </p:cNvPr>
          <p:cNvSpPr/>
          <p:nvPr/>
        </p:nvSpPr>
        <p:spPr>
          <a:xfrm>
            <a:off x="3152633" y="682388"/>
            <a:ext cx="723332" cy="2388358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44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366D3-33DB-430F-5F1F-C1C5B0812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EA3F317-530E-314C-9E17-BEECFCA2DB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70" y="365125"/>
            <a:ext cx="11098463" cy="5162218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3638D4B-EEDA-AFA8-9A64-2E350EE91571}"/>
              </a:ext>
            </a:extLst>
          </p:cNvPr>
          <p:cNvSpPr/>
          <p:nvPr/>
        </p:nvSpPr>
        <p:spPr>
          <a:xfrm>
            <a:off x="7451678" y="2361063"/>
            <a:ext cx="2361062" cy="573206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837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EB73E-D350-AD8E-EF3E-19D02862D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5B6E09B-CEB4-08B1-F912-B0A699DBB0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89" y="242485"/>
            <a:ext cx="11653102" cy="5189324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CF4FD87E-8F46-3B04-1A9D-CCF5A5FA288D}"/>
              </a:ext>
            </a:extLst>
          </p:cNvPr>
          <p:cNvSpPr/>
          <p:nvPr/>
        </p:nvSpPr>
        <p:spPr>
          <a:xfrm rot="10800000">
            <a:off x="2983502" y="1690688"/>
            <a:ext cx="3125338" cy="68238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970B116-7D9A-F243-3626-AC8A64746B44}"/>
              </a:ext>
            </a:extLst>
          </p:cNvPr>
          <p:cNvCxnSpPr/>
          <p:nvPr/>
        </p:nvCxnSpPr>
        <p:spPr>
          <a:xfrm>
            <a:off x="826840" y="2358044"/>
            <a:ext cx="1865376" cy="2603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A9F8C5-9B28-7B47-461F-7C4A1A6205CA}"/>
              </a:ext>
            </a:extLst>
          </p:cNvPr>
          <p:cNvCxnSpPr>
            <a:cxnSpLocks/>
          </p:cNvCxnSpPr>
          <p:nvPr/>
        </p:nvCxnSpPr>
        <p:spPr>
          <a:xfrm flipV="1">
            <a:off x="838200" y="2373076"/>
            <a:ext cx="1854016" cy="2303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41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28240-50E4-2967-D742-89501D4D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61FCE4B-7A10-8CC3-0E8A-D61F113D5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79" y="399244"/>
            <a:ext cx="11701041" cy="5162029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3CBFD5F9-F42A-2459-776C-39E2489C9EAD}"/>
              </a:ext>
            </a:extLst>
          </p:cNvPr>
          <p:cNvSpPr/>
          <p:nvPr/>
        </p:nvSpPr>
        <p:spPr>
          <a:xfrm rot="5400000">
            <a:off x="4147920" y="525628"/>
            <a:ext cx="818866" cy="7233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FF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66526F-2188-A466-ADBB-585EA656105B}"/>
              </a:ext>
            </a:extLst>
          </p:cNvPr>
          <p:cNvSpPr txBox="1"/>
          <p:nvPr/>
        </p:nvSpPr>
        <p:spPr>
          <a:xfrm>
            <a:off x="8302752" y="3532120"/>
            <a:ext cx="3395563" cy="58477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This account number is just a placeholder, it’s not final.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23CCE4-CE5D-C05F-1159-20C2E3383E07}"/>
              </a:ext>
            </a:extLst>
          </p:cNvPr>
          <p:cNvSpPr txBox="1"/>
          <p:nvPr/>
        </p:nvSpPr>
        <p:spPr>
          <a:xfrm>
            <a:off x="4415961" y="2070472"/>
            <a:ext cx="2139696" cy="1477328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last 4 digits of your Purdue Travel Credit Card, then your last name and first name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57249B6-006E-71E3-BC5D-7A861B30C689}"/>
              </a:ext>
            </a:extLst>
          </p:cNvPr>
          <p:cNvSpPr/>
          <p:nvPr/>
        </p:nvSpPr>
        <p:spPr>
          <a:xfrm rot="5400000">
            <a:off x="8213724" y="447011"/>
            <a:ext cx="818866" cy="7233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FF"/>
              </a:highlight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E7C0F3A-E173-A3B5-23AA-169676238FE7}"/>
              </a:ext>
            </a:extLst>
          </p:cNvPr>
          <p:cNvSpPr/>
          <p:nvPr/>
        </p:nvSpPr>
        <p:spPr>
          <a:xfrm>
            <a:off x="9591100" y="4979387"/>
            <a:ext cx="818866" cy="7233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2862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  <p:bldP spid="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29520-394D-56B1-F6EF-8058C42B6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6470A4B-FC57-92D4-AC2F-9A10D1598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45" y="365125"/>
            <a:ext cx="11702997" cy="4807376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949226F-1B45-D692-B050-D9EF0FB81360}"/>
              </a:ext>
            </a:extLst>
          </p:cNvPr>
          <p:cNvSpPr/>
          <p:nvPr/>
        </p:nvSpPr>
        <p:spPr>
          <a:xfrm>
            <a:off x="6851176" y="1828800"/>
            <a:ext cx="2169994" cy="532263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44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57BFFE9-6404-F4D0-1240-1DF09E6F29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07" y="269590"/>
            <a:ext cx="10464509" cy="6588410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DAFC1D5-D902-CC91-73CA-4376FAE2389D}"/>
              </a:ext>
            </a:extLst>
          </p:cNvPr>
          <p:cNvSpPr/>
          <p:nvPr/>
        </p:nvSpPr>
        <p:spPr>
          <a:xfrm>
            <a:off x="1282890" y="4176215"/>
            <a:ext cx="3493827" cy="4230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6BAC0AD-22D6-5483-2B74-9C366C125337}"/>
              </a:ext>
            </a:extLst>
          </p:cNvPr>
          <p:cNvCxnSpPr/>
          <p:nvPr/>
        </p:nvCxnSpPr>
        <p:spPr>
          <a:xfrm>
            <a:off x="1760561" y="3725839"/>
            <a:ext cx="2770496" cy="2047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FD92BF-DC16-37D4-A785-FEE237A28FAA}"/>
              </a:ext>
            </a:extLst>
          </p:cNvPr>
          <p:cNvCxnSpPr>
            <a:cxnSpLocks/>
          </p:cNvCxnSpPr>
          <p:nvPr/>
        </p:nvCxnSpPr>
        <p:spPr>
          <a:xfrm flipV="1">
            <a:off x="1760561" y="3712191"/>
            <a:ext cx="2770496" cy="3138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70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C304C69-1189-BFBB-7FB9-E39B6D6C14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44" y="956828"/>
            <a:ext cx="11722926" cy="417459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707D7B-9BC6-1A08-330D-D9136C072A3A}"/>
              </a:ext>
            </a:extLst>
          </p:cNvPr>
          <p:cNvSpPr txBox="1"/>
          <p:nvPr/>
        </p:nvSpPr>
        <p:spPr>
          <a:xfrm>
            <a:off x="532263" y="1473958"/>
            <a:ext cx="5308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City and Name of Conference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2212F9-7143-61FB-2C22-9DACE5BF0695}"/>
              </a:ext>
            </a:extLst>
          </p:cNvPr>
          <p:cNvSpPr txBox="1"/>
          <p:nvPr/>
        </p:nvSpPr>
        <p:spPr>
          <a:xfrm>
            <a:off x="417963" y="2437868"/>
            <a:ext cx="777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1234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169754-2601-178E-8E3C-D6279B98AFF7}"/>
              </a:ext>
            </a:extLst>
          </p:cNvPr>
          <p:cNvSpPr txBox="1"/>
          <p:nvPr/>
        </p:nvSpPr>
        <p:spPr>
          <a:xfrm>
            <a:off x="921224" y="2214147"/>
            <a:ext cx="3765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of your Purdue Travel Credit Card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EB439D-36C5-66B6-F95A-4187A58C5831}"/>
              </a:ext>
            </a:extLst>
          </p:cNvPr>
          <p:cNvSpPr txBox="1"/>
          <p:nvPr/>
        </p:nvSpPr>
        <p:spPr>
          <a:xfrm>
            <a:off x="6191250" y="2383424"/>
            <a:ext cx="195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Last, First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332006-CF78-ECD9-E72F-D836A313DAF1}"/>
              </a:ext>
            </a:extLst>
          </p:cNvPr>
          <p:cNvSpPr txBox="1"/>
          <p:nvPr/>
        </p:nvSpPr>
        <p:spPr>
          <a:xfrm>
            <a:off x="417963" y="2908169"/>
            <a:ext cx="2095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xxx@purdue.edu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EC1F33-6856-4414-C871-8257A79176CB}"/>
              </a:ext>
            </a:extLst>
          </p:cNvPr>
          <p:cNvSpPr txBox="1"/>
          <p:nvPr/>
        </p:nvSpPr>
        <p:spPr>
          <a:xfrm>
            <a:off x="6343650" y="2908169"/>
            <a:ext cx="400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funding limit (verify w Stacy)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CD3379-3CD0-82E0-03E1-9EC3DDABE0B2}"/>
              </a:ext>
            </a:extLst>
          </p:cNvPr>
          <p:cNvSpPr txBox="1"/>
          <p:nvPr/>
        </p:nvSpPr>
        <p:spPr>
          <a:xfrm>
            <a:off x="513284" y="3429000"/>
            <a:ext cx="400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funding limit (verify w Stacy)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54B0A3-E678-7F73-C057-6B3F1DB9D024}"/>
              </a:ext>
            </a:extLst>
          </p:cNvPr>
          <p:cNvSpPr txBox="1"/>
          <p:nvPr/>
        </p:nvSpPr>
        <p:spPr>
          <a:xfrm>
            <a:off x="6920673" y="3396985"/>
            <a:ext cx="5147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or 2 months </a:t>
            </a:r>
            <a:br>
              <a:rPr lang="en-US" sz="1200" dirty="0"/>
            </a:br>
            <a:r>
              <a:rPr lang="en-US" sz="1200" dirty="0"/>
              <a:t>(if that’s not long enough, you will need to make another request later)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988F16-E83B-1F94-D4B5-13F1019AFF15}"/>
              </a:ext>
            </a:extLst>
          </p:cNvPr>
          <p:cNvSpPr txBox="1"/>
          <p:nvPr/>
        </p:nvSpPr>
        <p:spPr>
          <a:xfrm>
            <a:off x="417963" y="3949831"/>
            <a:ext cx="265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*3200000215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B346CD-5B33-8792-9139-56F446BEC77B}"/>
              </a:ext>
            </a:extLst>
          </p:cNvPr>
          <p:cNvSpPr txBox="1"/>
          <p:nvPr/>
        </p:nvSpPr>
        <p:spPr>
          <a:xfrm>
            <a:off x="236930" y="5943688"/>
            <a:ext cx="5105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asterisk is needed in order to find the account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B56F387-2590-6A27-3D4B-01D716084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670" y="98311"/>
            <a:ext cx="2282186" cy="1356633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FB072468-7BC7-2302-E4A1-58D61A89D15E}"/>
              </a:ext>
            </a:extLst>
          </p:cNvPr>
          <p:cNvSpPr/>
          <p:nvPr/>
        </p:nvSpPr>
        <p:spPr>
          <a:xfrm>
            <a:off x="9386316" y="429768"/>
            <a:ext cx="1307592" cy="340858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68D317-0352-A10F-F443-C5E074D7E42A}"/>
              </a:ext>
            </a:extLst>
          </p:cNvPr>
          <p:cNvSpPr txBox="1"/>
          <p:nvPr/>
        </p:nvSpPr>
        <p:spPr>
          <a:xfrm>
            <a:off x="8724853" y="415531"/>
            <a:ext cx="66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Save</a:t>
            </a:r>
          </a:p>
        </p:txBody>
      </p:sp>
      <p:sp>
        <p:nvSpPr>
          <p:cNvPr id="25" name="Arrow: Bent 24">
            <a:extLst>
              <a:ext uri="{FF2B5EF4-FFF2-40B4-BE49-F238E27FC236}">
                <a16:creationId xmlns:a16="http://schemas.microsoft.com/office/drawing/2014/main" id="{B0D5C5E2-3E40-D130-6C37-3A8239C960D3}"/>
              </a:ext>
            </a:extLst>
          </p:cNvPr>
          <p:cNvSpPr/>
          <p:nvPr/>
        </p:nvSpPr>
        <p:spPr>
          <a:xfrm>
            <a:off x="118872" y="4032504"/>
            <a:ext cx="394412" cy="2002536"/>
          </a:xfrm>
          <a:prstGeom prst="ben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3BAB89-A74A-7099-4319-2222FCD86D81}"/>
              </a:ext>
            </a:extLst>
          </p:cNvPr>
          <p:cNvSpPr txBox="1"/>
          <p:nvPr/>
        </p:nvSpPr>
        <p:spPr>
          <a:xfrm>
            <a:off x="799370" y="4491128"/>
            <a:ext cx="143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04/02/2025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4DFF27-DBDA-EA74-D83C-7AFD3ADCEC36}"/>
              </a:ext>
            </a:extLst>
          </p:cNvPr>
          <p:cNvSpPr txBox="1"/>
          <p:nvPr/>
        </p:nvSpPr>
        <p:spPr>
          <a:xfrm>
            <a:off x="6483005" y="4519431"/>
            <a:ext cx="143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04/06/2025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C60538-17AE-8098-1D00-DCF2AA240B87}"/>
              </a:ext>
            </a:extLst>
          </p:cNvPr>
          <p:cNvSpPr txBox="1"/>
          <p:nvPr/>
        </p:nvSpPr>
        <p:spPr>
          <a:xfrm>
            <a:off x="6096000" y="3978135"/>
            <a:ext cx="5553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Deposit for Registration,  Airfare,  Hotel, or Whole trip </a:t>
            </a:r>
          </a:p>
        </p:txBody>
      </p:sp>
    </p:spTree>
    <p:extLst>
      <p:ext uri="{BB962C8B-B14F-4D97-AF65-F5344CB8AC3E}">
        <p14:creationId xmlns:p14="http://schemas.microsoft.com/office/powerpoint/2010/main" val="25621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761AA-61D3-0064-1420-6277317F3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1B250D4-C25C-8C31-9125-F4BDF8B646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16" y="218598"/>
            <a:ext cx="11332019" cy="4408266"/>
          </a:xfr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648146F6-4C52-9135-3BB0-D7A4E94611CB}"/>
              </a:ext>
            </a:extLst>
          </p:cNvPr>
          <p:cNvSpPr/>
          <p:nvPr/>
        </p:nvSpPr>
        <p:spPr>
          <a:xfrm rot="3503625">
            <a:off x="7973568" y="1426464"/>
            <a:ext cx="548640" cy="1325563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3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305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New Purdue Travel Credit Card Procedures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Bogan, Stacy J</dc:creator>
  <cp:lastModifiedBy>Bogan, Stacy J</cp:lastModifiedBy>
  <cp:revision>7</cp:revision>
  <dcterms:created xsi:type="dcterms:W3CDTF">2025-02-21T21:25:45Z</dcterms:created>
  <dcterms:modified xsi:type="dcterms:W3CDTF">2025-02-24T19:14:51Z</dcterms:modified>
</cp:coreProperties>
</file>